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2"/>
  </p:notesMasterIdLst>
  <p:sldIdLst>
    <p:sldId id="257" r:id="rId3"/>
    <p:sldId id="363" r:id="rId4"/>
    <p:sldId id="289" r:id="rId5"/>
    <p:sldId id="364" r:id="rId6"/>
    <p:sldId id="365" r:id="rId7"/>
    <p:sldId id="366" r:id="rId8"/>
    <p:sldId id="372" r:id="rId9"/>
    <p:sldId id="371" r:id="rId10"/>
    <p:sldId id="370" r:id="rId1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17" userDrawn="1">
          <p15:clr>
            <a:srgbClr val="A4A3A4"/>
          </p15:clr>
        </p15:guide>
        <p15:guide id="3" pos="5440" userDrawn="1">
          <p15:clr>
            <a:srgbClr val="A4A3A4"/>
          </p15:clr>
        </p15:guide>
        <p15:guide id="4" orient="horz" pos="32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9E23"/>
    <a:srgbClr val="00A7AA"/>
    <a:srgbClr val="1C2D37"/>
    <a:srgbClr val="F44F56"/>
    <a:srgbClr val="0563B8"/>
    <a:srgbClr val="93AFCA"/>
    <a:srgbClr val="008B8E"/>
    <a:srgbClr val="394A57"/>
    <a:srgbClr val="28333C"/>
    <a:srgbClr val="697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81" autoAdjust="0"/>
    <p:restoredTop sz="94660"/>
  </p:normalViewPr>
  <p:slideViewPr>
    <p:cSldViewPr>
      <p:cViewPr varScale="1">
        <p:scale>
          <a:sx n="104" d="100"/>
          <a:sy n="104" d="100"/>
        </p:scale>
        <p:origin x="312" y="82"/>
      </p:cViewPr>
      <p:guideLst>
        <p:guide pos="317"/>
        <p:guide pos="5440"/>
        <p:guide orient="horz" pos="32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1155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2.pn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93DAB-A357-4B4F-B842-B3E358E6A4B0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19F6F-26C2-42AE-8D3D-6C31FE6EF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427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19F6F-26C2-42AE-8D3D-6C31FE6EFA3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919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503547" y="492037"/>
            <a:ext cx="325753" cy="45720"/>
            <a:chOff x="486593" y="492037"/>
            <a:chExt cx="325753" cy="45720"/>
          </a:xfrm>
        </p:grpSpPr>
        <p:sp>
          <p:nvSpPr>
            <p:cNvPr id="9" name="椭圆 8"/>
            <p:cNvSpPr/>
            <p:nvPr/>
          </p:nvSpPr>
          <p:spPr>
            <a:xfrm>
              <a:off x="486593" y="492037"/>
              <a:ext cx="45720" cy="457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579937" y="492037"/>
              <a:ext cx="45720" cy="457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673281" y="492037"/>
              <a:ext cx="45720" cy="457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766626" y="492037"/>
              <a:ext cx="45720" cy="457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637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828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442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318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134" name="Picture 6" descr="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646070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51499350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2445435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735806"/>
            <a:ext cx="4027487" cy="40302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735806"/>
            <a:ext cx="4027488" cy="40302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86834735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8154490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9053350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860861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2729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2612591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7508500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73517123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4638" y="86917"/>
            <a:ext cx="2051050" cy="467915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4" y="86917"/>
            <a:ext cx="6003925" cy="467915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6760072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019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1C2D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4423955" y="527205"/>
            <a:ext cx="2184927" cy="2639027"/>
            <a:chOff x="5181710" y="1214962"/>
            <a:chExt cx="2184927" cy="2639027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1710" y="1703610"/>
              <a:ext cx="2184927" cy="2150379"/>
            </a:xfrm>
            <a:prstGeom prst="rect">
              <a:avLst/>
            </a:prstGeom>
            <a:blipFill>
              <a:blip r:embed="rId3"/>
              <a:srcRect/>
              <a:stretch>
                <a:fillRect t="-1" b="-4544"/>
              </a:stretch>
            </a:blip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矩形 8"/>
            <p:cNvSpPr/>
            <p:nvPr/>
          </p:nvSpPr>
          <p:spPr>
            <a:xfrm>
              <a:off x="5951008" y="1214962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285829">
                <a:defRPr/>
              </a:pPr>
              <a:r>
                <a:rPr lang="zh-CN" altLang="en-US" sz="1800" dirty="0">
                  <a:solidFill>
                    <a:schemeClr val="bg1"/>
                  </a:solidFill>
                  <a:latin typeface="方正幼线简体" panose="03000509000000000000" pitchFamily="65" charset="-122"/>
                  <a:ea typeface="方正幼线简体" panose="03000509000000000000" pitchFamily="65" charset="-122"/>
                </a:rPr>
                <a:t>微博</a:t>
              </a:r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1824876" y="527205"/>
            <a:ext cx="2150381" cy="2639027"/>
            <a:chOff x="2182176" y="1214962"/>
            <a:chExt cx="2150381" cy="2639027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86" t="3786" r="3786" b="3786"/>
            <a:stretch/>
          </p:blipFill>
          <p:spPr>
            <a:xfrm>
              <a:off x="2182176" y="1703610"/>
              <a:ext cx="2150381" cy="2150379"/>
            </a:xfrm>
            <a:prstGeom prst="rect">
              <a:avLst/>
            </a:prstGeom>
            <a:blipFill>
              <a:blip r:embed="rId3"/>
              <a:srcRect/>
              <a:stretch>
                <a:fillRect t="-1" b="-4544"/>
              </a:stretch>
            </a:blip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" name="矩形 11"/>
            <p:cNvSpPr/>
            <p:nvPr/>
          </p:nvSpPr>
          <p:spPr>
            <a:xfrm>
              <a:off x="2934201" y="1214962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285829">
                <a:defRPr/>
              </a:pPr>
              <a:r>
                <a:rPr lang="zh-CN" altLang="en-US" sz="1800" dirty="0">
                  <a:solidFill>
                    <a:schemeClr val="bg1"/>
                  </a:solidFill>
                  <a:latin typeface="方正幼线简体" panose="03000509000000000000" pitchFamily="65" charset="-122"/>
                  <a:ea typeface="方正幼线简体" panose="03000509000000000000" pitchFamily="65" charset="-122"/>
                </a:rPr>
                <a:t>微信</a:t>
              </a:r>
            </a:p>
          </p:txBody>
        </p:sp>
        <p:sp>
          <p:nvSpPr>
            <p:cNvPr id="13" name="椭圆 12"/>
            <p:cNvSpPr/>
            <p:nvPr/>
          </p:nvSpPr>
          <p:spPr>
            <a:xfrm>
              <a:off x="2754393" y="3578430"/>
              <a:ext cx="1005947" cy="133548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28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grpSp>
        <p:nvGrpSpPr>
          <p:cNvPr id="14" name="组合 13"/>
          <p:cNvGrpSpPr/>
          <p:nvPr userDrawn="1"/>
        </p:nvGrpSpPr>
        <p:grpSpPr>
          <a:xfrm>
            <a:off x="2402175" y="3516504"/>
            <a:ext cx="4339650" cy="1234432"/>
            <a:chOff x="3059831" y="3516504"/>
            <a:chExt cx="4339650" cy="1234432"/>
          </a:xfrm>
        </p:grpSpPr>
        <p:sp>
          <p:nvSpPr>
            <p:cNvPr id="15" name="矩形 14"/>
            <p:cNvSpPr/>
            <p:nvPr/>
          </p:nvSpPr>
          <p:spPr>
            <a:xfrm>
              <a:off x="3059831" y="4104605"/>
              <a:ext cx="43396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康娃娃体W5(P)" panose="040B0500000000000000" pitchFamily="82" charset="-122"/>
                  <a:ea typeface="华康娃娃体W5(P)" panose="040B0500000000000000" pitchFamily="82" charset="-122"/>
                  <a:cs typeface="Arial" panose="020B0604020202020204" pitchFamily="34" charset="0"/>
                </a:rPr>
                <a:t>更多教程敬请期待</a:t>
              </a:r>
              <a:r>
                <a:rPr lang="en-US" altLang="zh-CN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康娃娃体W5(P)" panose="040B0500000000000000" pitchFamily="82" charset="-122"/>
                  <a:ea typeface="华康娃娃体W5(P)" panose="040B0500000000000000" pitchFamily="82" charset="-122"/>
                  <a:cs typeface="Arial" panose="020B0604020202020204" pitchFamily="34" charset="0"/>
                </a:rPr>
                <a:t>…</a:t>
              </a:r>
              <a:endPara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娃娃体W5(P)" panose="040B0500000000000000" pitchFamily="82" charset="-122"/>
                <a:ea typeface="华康娃娃体W5(P)" panose="040B0500000000000000" pitchFamily="82" charset="-122"/>
                <a:cs typeface="Arial" panose="020B0604020202020204" pitchFamily="34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983162" y="3516504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华康娃娃体W5(P)" panose="040B0500000000000000" pitchFamily="82" charset="-122"/>
                  <a:ea typeface="华康娃娃体W5(P)" panose="040B0500000000000000" pitchFamily="82" charset="-122"/>
                  <a:cs typeface="Arial" panose="020B0604020202020204" pitchFamily="34" charset="0"/>
                </a:rPr>
                <a:t>小陆老师制作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268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82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05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231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482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470A5-F3AE-4070-B14D-EE2BD75D746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94843-CA14-4A61-ACDA-9737E9EBD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68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106" name="Picture 2" descr="2-2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55910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68314" y="86917"/>
            <a:ext cx="8207375" cy="486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标题文本样式：微软雅黑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</p:txBody>
      </p:sp>
      <p:sp>
        <p:nvSpPr>
          <p:cNvPr id="55910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4" y="735806"/>
            <a:ext cx="8207375" cy="403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第一级内容文本样式：微软雅黑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1"/>
            <a:r>
              <a:rPr lang="zh-CN" altLang="en-US"/>
              <a:t>第二级内容文本样式：微软雅黑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2"/>
            <a:r>
              <a:rPr lang="zh-CN" altLang="en-US"/>
              <a:t>第三级内容文本样式：微软雅黑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  <a:p>
            <a:pPr lvl="3"/>
            <a:r>
              <a:rPr lang="zh-CN" altLang="en-US"/>
              <a:t>第四级内容文本样式：微软雅黑</a:t>
            </a:r>
            <a:r>
              <a:rPr lang="en-US" altLang="zh-CN"/>
              <a:t>/14</a:t>
            </a:r>
            <a:r>
              <a:rPr lang="zh-CN" altLang="en-US"/>
              <a:t>号  </a:t>
            </a:r>
            <a:r>
              <a:rPr lang="en-US" altLang="zh-CN"/>
              <a:t>Arial/14pt</a:t>
            </a:r>
          </a:p>
          <a:p>
            <a:pPr lvl="4"/>
            <a:r>
              <a:rPr lang="zh-CN" altLang="en-US"/>
              <a:t>第五级内容文本样式：微软雅黑</a:t>
            </a:r>
            <a:r>
              <a:rPr lang="en-US" altLang="zh-CN"/>
              <a:t>/12</a:t>
            </a:r>
            <a:r>
              <a:rPr lang="zh-CN" altLang="en-US"/>
              <a:t>号  </a:t>
            </a:r>
            <a:r>
              <a:rPr lang="en-US" altLang="zh-CN"/>
              <a:t>Arial/12pt</a:t>
            </a:r>
          </a:p>
        </p:txBody>
      </p:sp>
    </p:spTree>
    <p:extLst>
      <p:ext uri="{BB962C8B-B14F-4D97-AF65-F5344CB8AC3E}">
        <p14:creationId xmlns:p14="http://schemas.microsoft.com/office/powerpoint/2010/main" val="2618742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2pPr>
      <a:lvl3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3pPr>
      <a:lvl4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4pPr>
      <a:lvl5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5pPr>
      <a:lvl6pPr marL="3429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6pPr>
      <a:lvl7pPr marL="6858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7pPr>
      <a:lvl8pPr marL="10287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8pPr>
      <a:lvl9pPr marL="13716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微软雅黑" pitchFamily="34" charset="-122"/>
          <a:cs typeface="宋体" charset="-122"/>
        </a:defRPr>
      </a:lvl9pPr>
    </p:titleStyle>
    <p:bodyStyle>
      <a:lvl1pPr marL="135731" indent="-135731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1500" b="1">
          <a:solidFill>
            <a:schemeClr val="tx1"/>
          </a:solidFill>
          <a:latin typeface="+mn-lt"/>
          <a:ea typeface="+mn-ea"/>
          <a:cs typeface="+mn-cs"/>
        </a:defRPr>
      </a:lvl1pPr>
      <a:lvl2pPr marL="406004" indent="-135731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671513" indent="-130969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941785" indent="-135731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1050">
          <a:solidFill>
            <a:schemeClr val="tx1"/>
          </a:solidFill>
          <a:latin typeface="+mn-lt"/>
          <a:ea typeface="+mn-ea"/>
          <a:cs typeface="+mn-cs"/>
        </a:defRPr>
      </a:lvl4pPr>
      <a:lvl5pPr marL="1214438" indent="-138113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900">
          <a:solidFill>
            <a:schemeClr val="tx1"/>
          </a:solidFill>
          <a:latin typeface="+mn-lt"/>
          <a:ea typeface="+mn-ea"/>
          <a:cs typeface="+mn-cs"/>
        </a:defRPr>
      </a:lvl5pPr>
      <a:lvl6pPr marL="1557338" indent="-138113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900">
          <a:solidFill>
            <a:schemeClr val="tx1"/>
          </a:solidFill>
          <a:latin typeface="+mn-lt"/>
          <a:ea typeface="+mn-ea"/>
          <a:cs typeface="+mn-cs"/>
        </a:defRPr>
      </a:lvl6pPr>
      <a:lvl7pPr marL="1900238" indent="-138113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900">
          <a:solidFill>
            <a:schemeClr val="tx1"/>
          </a:solidFill>
          <a:latin typeface="+mn-lt"/>
          <a:ea typeface="+mn-ea"/>
          <a:cs typeface="+mn-cs"/>
        </a:defRPr>
      </a:lvl7pPr>
      <a:lvl8pPr marL="2243138" indent="-138113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900">
          <a:solidFill>
            <a:schemeClr val="tx1"/>
          </a:solidFill>
          <a:latin typeface="+mn-lt"/>
          <a:ea typeface="+mn-ea"/>
          <a:cs typeface="+mn-cs"/>
        </a:defRPr>
      </a:lvl8pPr>
      <a:lvl9pPr marL="2586038" indent="-138113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l"/>
        <a:defRPr sz="9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7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1" t="938" r="11093" b="13726"/>
          <a:stretch/>
        </p:blipFill>
        <p:spPr>
          <a:xfrm flipH="1">
            <a:off x="-108520" y="-25400"/>
            <a:ext cx="9252520" cy="5169553"/>
          </a:xfrm>
          <a:prstGeom prst="rect">
            <a:avLst/>
          </a:prstGeom>
          <a:ln>
            <a:noFill/>
          </a:ln>
        </p:spPr>
      </p:pic>
      <p:sp>
        <p:nvSpPr>
          <p:cNvPr id="19" name="矩形 18"/>
          <p:cNvSpPr/>
          <p:nvPr/>
        </p:nvSpPr>
        <p:spPr>
          <a:xfrm>
            <a:off x="417352" y="1817407"/>
            <a:ext cx="49375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心理状态检测软件</a:t>
            </a:r>
            <a:r>
              <a:rPr lang="en-US" altLang="zh-CN" sz="36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心声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03238" y="0"/>
            <a:ext cx="1944526" cy="1563154"/>
            <a:chOff x="503238" y="0"/>
            <a:chExt cx="1944526" cy="1563154"/>
          </a:xfrm>
        </p:grpSpPr>
        <p:sp>
          <p:nvSpPr>
            <p:cNvPr id="5" name="矩形 4"/>
            <p:cNvSpPr/>
            <p:nvPr/>
          </p:nvSpPr>
          <p:spPr>
            <a:xfrm>
              <a:off x="503238" y="0"/>
              <a:ext cx="1944526" cy="1563154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38323" y="437526"/>
              <a:ext cx="134363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  <a:cs typeface="Arial" panose="020B0604020202020204" pitchFamily="34" charset="0"/>
                </a:rPr>
                <a:t>ERROR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533867" y="899265"/>
              <a:ext cx="1704313" cy="613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冯英杰 万嘉鹏 刘世隆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张艺璇 戴涵文 杨帆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942829" y="509599"/>
              <a:ext cx="362725" cy="367692"/>
              <a:chOff x="9363075" y="4967288"/>
              <a:chExt cx="463551" cy="469900"/>
            </a:xfrm>
            <a:solidFill>
              <a:schemeClr val="bg1">
                <a:alpha val="48000"/>
              </a:schemeClr>
            </a:solidFill>
          </p:grpSpPr>
          <p:sp>
            <p:nvSpPr>
              <p:cNvPr id="21" name="Freeform 22"/>
              <p:cNvSpPr>
                <a:spLocks/>
              </p:cNvSpPr>
              <p:nvPr/>
            </p:nvSpPr>
            <p:spPr bwMode="auto">
              <a:xfrm>
                <a:off x="9371013" y="5280025"/>
                <a:ext cx="158750" cy="150813"/>
              </a:xfrm>
              <a:custGeom>
                <a:avLst/>
                <a:gdLst>
                  <a:gd name="T0" fmla="*/ 14 w 100"/>
                  <a:gd name="T1" fmla="*/ 95 h 95"/>
                  <a:gd name="T2" fmla="*/ 0 w 100"/>
                  <a:gd name="T3" fmla="*/ 80 h 95"/>
                  <a:gd name="T4" fmla="*/ 85 w 100"/>
                  <a:gd name="T5" fmla="*/ 0 h 95"/>
                  <a:gd name="T6" fmla="*/ 100 w 100"/>
                  <a:gd name="T7" fmla="*/ 14 h 95"/>
                  <a:gd name="T8" fmla="*/ 14 w 100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95">
                    <a:moveTo>
                      <a:pt x="14" y="95"/>
                    </a:moveTo>
                    <a:lnTo>
                      <a:pt x="0" y="80"/>
                    </a:lnTo>
                    <a:lnTo>
                      <a:pt x="85" y="0"/>
                    </a:lnTo>
                    <a:lnTo>
                      <a:pt x="100" y="14"/>
                    </a:lnTo>
                    <a:lnTo>
                      <a:pt x="14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3"/>
              <p:cNvSpPr>
                <a:spLocks noEditPoints="1"/>
              </p:cNvSpPr>
              <p:nvPr/>
            </p:nvSpPr>
            <p:spPr bwMode="auto">
              <a:xfrm>
                <a:off x="9486900" y="5200650"/>
                <a:ext cx="120650" cy="120650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4"/>
              <p:cNvSpPr>
                <a:spLocks noEditPoints="1"/>
              </p:cNvSpPr>
              <p:nvPr/>
            </p:nvSpPr>
            <p:spPr bwMode="auto">
              <a:xfrm>
                <a:off x="9577388" y="4967288"/>
                <a:ext cx="249238" cy="249238"/>
              </a:xfrm>
              <a:custGeom>
                <a:avLst/>
                <a:gdLst>
                  <a:gd name="T0" fmla="*/ 32 w 66"/>
                  <a:gd name="T1" fmla="*/ 66 h 66"/>
                  <a:gd name="T2" fmla="*/ 9 w 66"/>
                  <a:gd name="T3" fmla="*/ 57 h 66"/>
                  <a:gd name="T4" fmla="*/ 0 w 66"/>
                  <a:gd name="T5" fmla="*/ 34 h 66"/>
                  <a:gd name="T6" fmla="*/ 9 w 66"/>
                  <a:gd name="T7" fmla="*/ 11 h 66"/>
                  <a:gd name="T8" fmla="*/ 20 w 66"/>
                  <a:gd name="T9" fmla="*/ 0 h 66"/>
                  <a:gd name="T10" fmla="*/ 66 w 66"/>
                  <a:gd name="T11" fmla="*/ 46 h 66"/>
                  <a:gd name="T12" fmla="*/ 55 w 66"/>
                  <a:gd name="T13" fmla="*/ 57 h 66"/>
                  <a:gd name="T14" fmla="*/ 32 w 66"/>
                  <a:gd name="T15" fmla="*/ 66 h 66"/>
                  <a:gd name="T16" fmla="*/ 20 w 66"/>
                  <a:gd name="T17" fmla="*/ 12 h 66"/>
                  <a:gd name="T18" fmla="*/ 15 w 66"/>
                  <a:gd name="T19" fmla="*/ 17 h 66"/>
                  <a:gd name="T20" fmla="*/ 8 w 66"/>
                  <a:gd name="T21" fmla="*/ 34 h 66"/>
                  <a:gd name="T22" fmla="*/ 15 w 66"/>
                  <a:gd name="T23" fmla="*/ 51 h 66"/>
                  <a:gd name="T24" fmla="*/ 32 w 66"/>
                  <a:gd name="T25" fmla="*/ 58 h 66"/>
                  <a:gd name="T26" fmla="*/ 49 w 66"/>
                  <a:gd name="T27" fmla="*/ 51 h 66"/>
                  <a:gd name="T28" fmla="*/ 54 w 66"/>
                  <a:gd name="T29" fmla="*/ 46 h 66"/>
                  <a:gd name="T30" fmla="*/ 20 w 66"/>
                  <a:gd name="T31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6" h="66">
                    <a:moveTo>
                      <a:pt x="32" y="66"/>
                    </a:moveTo>
                    <a:cubicBezTo>
                      <a:pt x="23" y="66"/>
                      <a:pt x="15" y="63"/>
                      <a:pt x="9" y="57"/>
                    </a:cubicBezTo>
                    <a:cubicBezTo>
                      <a:pt x="3" y="51"/>
                      <a:pt x="0" y="43"/>
                      <a:pt x="0" y="34"/>
                    </a:cubicBezTo>
                    <a:cubicBezTo>
                      <a:pt x="0" y="25"/>
                      <a:pt x="3" y="17"/>
                      <a:pt x="9" y="1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49" y="63"/>
                      <a:pt x="41" y="66"/>
                      <a:pt x="32" y="66"/>
                    </a:cubicBezTo>
                    <a:moveTo>
                      <a:pt x="20" y="12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22"/>
                      <a:pt x="8" y="28"/>
                      <a:pt x="8" y="34"/>
                    </a:cubicBezTo>
                    <a:cubicBezTo>
                      <a:pt x="8" y="40"/>
                      <a:pt x="10" y="46"/>
                      <a:pt x="15" y="51"/>
                    </a:cubicBezTo>
                    <a:cubicBezTo>
                      <a:pt x="20" y="56"/>
                      <a:pt x="26" y="58"/>
                      <a:pt x="32" y="58"/>
                    </a:cubicBezTo>
                    <a:cubicBezTo>
                      <a:pt x="38" y="58"/>
                      <a:pt x="44" y="56"/>
                      <a:pt x="49" y="51"/>
                    </a:cubicBezTo>
                    <a:cubicBezTo>
                      <a:pt x="54" y="46"/>
                      <a:pt x="54" y="46"/>
                      <a:pt x="54" y="46"/>
                    </a:cubicBezTo>
                    <a:lnTo>
                      <a:pt x="2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5"/>
              <p:cNvSpPr>
                <a:spLocks/>
              </p:cNvSpPr>
              <p:nvPr/>
            </p:nvSpPr>
            <p:spPr bwMode="auto">
              <a:xfrm>
                <a:off x="9363075" y="5065713"/>
                <a:ext cx="365125" cy="371475"/>
              </a:xfrm>
              <a:custGeom>
                <a:avLst/>
                <a:gdLst>
                  <a:gd name="T0" fmla="*/ 0 w 230"/>
                  <a:gd name="T1" fmla="*/ 234 h 234"/>
                  <a:gd name="T2" fmla="*/ 22 w 230"/>
                  <a:gd name="T3" fmla="*/ 49 h 234"/>
                  <a:gd name="T4" fmla="*/ 112 w 230"/>
                  <a:gd name="T5" fmla="*/ 0 h 234"/>
                  <a:gd name="T6" fmla="*/ 121 w 230"/>
                  <a:gd name="T7" fmla="*/ 16 h 234"/>
                  <a:gd name="T8" fmla="*/ 41 w 230"/>
                  <a:gd name="T9" fmla="*/ 61 h 234"/>
                  <a:gd name="T10" fmla="*/ 24 w 230"/>
                  <a:gd name="T11" fmla="*/ 211 h 234"/>
                  <a:gd name="T12" fmla="*/ 185 w 230"/>
                  <a:gd name="T13" fmla="*/ 180 h 234"/>
                  <a:gd name="T14" fmla="*/ 211 w 230"/>
                  <a:gd name="T15" fmla="*/ 111 h 234"/>
                  <a:gd name="T16" fmla="*/ 230 w 230"/>
                  <a:gd name="T17" fmla="*/ 116 h 234"/>
                  <a:gd name="T18" fmla="*/ 199 w 230"/>
                  <a:gd name="T19" fmla="*/ 199 h 234"/>
                  <a:gd name="T20" fmla="*/ 0 w 230"/>
                  <a:gd name="T21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0" h="234">
                    <a:moveTo>
                      <a:pt x="0" y="234"/>
                    </a:moveTo>
                    <a:lnTo>
                      <a:pt x="22" y="49"/>
                    </a:lnTo>
                    <a:lnTo>
                      <a:pt x="112" y="0"/>
                    </a:lnTo>
                    <a:lnTo>
                      <a:pt x="121" y="16"/>
                    </a:lnTo>
                    <a:lnTo>
                      <a:pt x="41" y="61"/>
                    </a:lnTo>
                    <a:lnTo>
                      <a:pt x="24" y="211"/>
                    </a:lnTo>
                    <a:lnTo>
                      <a:pt x="185" y="180"/>
                    </a:lnTo>
                    <a:lnTo>
                      <a:pt x="211" y="111"/>
                    </a:lnTo>
                    <a:lnTo>
                      <a:pt x="230" y="116"/>
                    </a:lnTo>
                    <a:lnTo>
                      <a:pt x="199" y="199"/>
                    </a:lnTo>
                    <a:lnTo>
                      <a:pt x="0" y="2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3" name="12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95639" y="-14806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12490" y="524010"/>
            <a:ext cx="2153154" cy="615066"/>
            <a:chOff x="412490" y="524010"/>
            <a:chExt cx="2153154" cy="615066"/>
          </a:xfrm>
        </p:grpSpPr>
        <p:sp>
          <p:nvSpPr>
            <p:cNvPr id="5" name="矩形 4"/>
            <p:cNvSpPr/>
            <p:nvPr/>
          </p:nvSpPr>
          <p:spPr>
            <a:xfrm>
              <a:off x="412490" y="524010"/>
              <a:ext cx="8002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1F9E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现状</a:t>
              </a:r>
              <a:endParaRPr lang="en-US" altLang="zh-CN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12490" y="877466"/>
              <a:ext cx="215315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That's what's happening now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-931862" y="754842"/>
            <a:ext cx="175270" cy="175270"/>
          </a:xfrm>
          <a:prstGeom prst="rect">
            <a:avLst/>
          </a:prstGeom>
          <a:solidFill>
            <a:srgbClr val="1F9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931862" y="1018426"/>
            <a:ext cx="175270" cy="175270"/>
          </a:xfrm>
          <a:prstGeom prst="rect">
            <a:avLst/>
          </a:prstGeom>
          <a:solidFill>
            <a:srgbClr val="394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931862" y="1282011"/>
            <a:ext cx="175270" cy="175270"/>
          </a:xfrm>
          <a:prstGeom prst="rect">
            <a:avLst/>
          </a:prstGeom>
          <a:solidFill>
            <a:srgbClr val="697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42" name="矩形 41"/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19"/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02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/>
          <p:cNvGrpSpPr/>
          <p:nvPr/>
        </p:nvGrpSpPr>
        <p:grpSpPr>
          <a:xfrm>
            <a:off x="501278" y="1386625"/>
            <a:ext cx="4213430" cy="536961"/>
            <a:chOff x="844181" y="1917391"/>
            <a:chExt cx="4213430" cy="536961"/>
          </a:xfrm>
        </p:grpSpPr>
        <p:sp>
          <p:nvSpPr>
            <p:cNvPr id="70" name="矩形 69"/>
            <p:cNvSpPr/>
            <p:nvPr/>
          </p:nvSpPr>
          <p:spPr>
            <a:xfrm>
              <a:off x="844181" y="1917391"/>
              <a:ext cx="4213430" cy="536961"/>
            </a:xfrm>
            <a:prstGeom prst="rect">
              <a:avLst/>
            </a:prstGeom>
            <a:solidFill>
              <a:srgbClr val="1F9E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1020929" y="2003286"/>
              <a:ext cx="403668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中国精神疾病发病率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17.5% 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专业医师仅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万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412490" y="1985357"/>
            <a:ext cx="8223510" cy="918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中国网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日讯   国家卫生计生委日前公布了一组数字：调查显示，我国精神心理疾病患病率达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17.5%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，其中抑郁障碍患病率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3.59%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，焦虑障碍患病率是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4.98%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，总体呈上升趋势。而我国精神科执业（助理）医师有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27733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人，心理治疗师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5000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余人，总计只有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万多人。心理健康需求的爆发式增长，专业医生的数量、质量不足，已经成为我国精神卫生心理健康工作面临的一大难题。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920372" y="930112"/>
            <a:ext cx="471016" cy="689458"/>
            <a:chOff x="6045200" y="1282700"/>
            <a:chExt cx="328613" cy="481013"/>
          </a:xfrm>
          <a:solidFill>
            <a:srgbClr val="697E92"/>
          </a:solidFill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45200" y="1282700"/>
              <a:ext cx="328613" cy="165100"/>
            </a:xfrm>
            <a:custGeom>
              <a:avLst/>
              <a:gdLst>
                <a:gd name="T0" fmla="*/ 88 w 88"/>
                <a:gd name="T1" fmla="*/ 44 h 44"/>
                <a:gd name="T2" fmla="*/ 80 w 88"/>
                <a:gd name="T3" fmla="*/ 44 h 44"/>
                <a:gd name="T4" fmla="*/ 44 w 88"/>
                <a:gd name="T5" fmla="*/ 8 h 44"/>
                <a:gd name="T6" fmla="*/ 8 w 88"/>
                <a:gd name="T7" fmla="*/ 44 h 44"/>
                <a:gd name="T8" fmla="*/ 0 w 88"/>
                <a:gd name="T9" fmla="*/ 44 h 44"/>
                <a:gd name="T10" fmla="*/ 44 w 88"/>
                <a:gd name="T11" fmla="*/ 0 h 44"/>
                <a:gd name="T12" fmla="*/ 88 w 88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44">
                  <a:moveTo>
                    <a:pt x="88" y="44"/>
                  </a:moveTo>
                  <a:cubicBezTo>
                    <a:pt x="80" y="44"/>
                    <a:pt x="80" y="44"/>
                    <a:pt x="80" y="44"/>
                  </a:cubicBezTo>
                  <a:cubicBezTo>
                    <a:pt x="80" y="24"/>
                    <a:pt x="64" y="8"/>
                    <a:pt x="44" y="8"/>
                  </a:cubicBezTo>
                  <a:cubicBezTo>
                    <a:pt x="24" y="8"/>
                    <a:pt x="8" y="24"/>
                    <a:pt x="8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045200" y="1477963"/>
              <a:ext cx="328613" cy="285750"/>
            </a:xfrm>
            <a:custGeom>
              <a:avLst/>
              <a:gdLst>
                <a:gd name="T0" fmla="*/ 44 w 88"/>
                <a:gd name="T1" fmla="*/ 76 h 76"/>
                <a:gd name="T2" fmla="*/ 0 w 88"/>
                <a:gd name="T3" fmla="*/ 32 h 76"/>
                <a:gd name="T4" fmla="*/ 0 w 88"/>
                <a:gd name="T5" fmla="*/ 0 h 76"/>
                <a:gd name="T6" fmla="*/ 8 w 88"/>
                <a:gd name="T7" fmla="*/ 0 h 76"/>
                <a:gd name="T8" fmla="*/ 8 w 88"/>
                <a:gd name="T9" fmla="*/ 32 h 76"/>
                <a:gd name="T10" fmla="*/ 44 w 88"/>
                <a:gd name="T11" fmla="*/ 68 h 76"/>
                <a:gd name="T12" fmla="*/ 80 w 88"/>
                <a:gd name="T13" fmla="*/ 32 h 76"/>
                <a:gd name="T14" fmla="*/ 80 w 88"/>
                <a:gd name="T15" fmla="*/ 0 h 76"/>
                <a:gd name="T16" fmla="*/ 88 w 88"/>
                <a:gd name="T17" fmla="*/ 0 h 76"/>
                <a:gd name="T18" fmla="*/ 88 w 88"/>
                <a:gd name="T19" fmla="*/ 32 h 76"/>
                <a:gd name="T20" fmla="*/ 44 w 88"/>
                <a:gd name="T21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cubicBezTo>
                    <a:pt x="20" y="76"/>
                    <a:pt x="0" y="56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52"/>
                    <a:pt x="24" y="68"/>
                    <a:pt x="44" y="68"/>
                  </a:cubicBezTo>
                  <a:cubicBezTo>
                    <a:pt x="64" y="68"/>
                    <a:pt x="80" y="52"/>
                    <a:pt x="80" y="3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56"/>
                    <a:pt x="68" y="76"/>
                    <a:pt x="44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6194425" y="1373188"/>
              <a:ext cx="30163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846B928-5EC7-40B4-9787-88AEDB6A692B}"/>
              </a:ext>
            </a:extLst>
          </p:cNvPr>
          <p:cNvGrpSpPr/>
          <p:nvPr/>
        </p:nvGrpSpPr>
        <p:grpSpPr>
          <a:xfrm>
            <a:off x="494409" y="3176027"/>
            <a:ext cx="4213430" cy="536961"/>
            <a:chOff x="844181" y="1917391"/>
            <a:chExt cx="4213430" cy="536961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74417CE-5D52-485F-A284-C9902ED78E5C}"/>
                </a:ext>
              </a:extLst>
            </p:cNvPr>
            <p:cNvSpPr/>
            <p:nvPr/>
          </p:nvSpPr>
          <p:spPr>
            <a:xfrm>
              <a:off x="844181" y="1917391"/>
              <a:ext cx="4213430" cy="536961"/>
            </a:xfrm>
            <a:prstGeom prst="rect">
              <a:avLst/>
            </a:prstGeom>
            <a:solidFill>
              <a:srgbClr val="1F9E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666A1E4-F7A4-4CE7-8155-D3ECFD8E72A5}"/>
                </a:ext>
              </a:extLst>
            </p:cNvPr>
            <p:cNvSpPr/>
            <p:nvPr/>
          </p:nvSpPr>
          <p:spPr>
            <a:xfrm>
              <a:off x="1020929" y="2003286"/>
              <a:ext cx="367280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我国学生心理疾病发病率高于一般人群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F609334F-3C36-4521-AACA-CC7A2F4E5A51}"/>
              </a:ext>
            </a:extLst>
          </p:cNvPr>
          <p:cNvSpPr/>
          <p:nvPr/>
        </p:nvSpPr>
        <p:spPr>
          <a:xfrm>
            <a:off x="403662" y="3866390"/>
            <a:ext cx="82235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人民网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26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日讯   新学期开学后，上海市高校已发生多起大学生坠楼事件，其中不少疑似抑郁症所致，学生自绝生命令人惋惜。近年来，校园里因心理问题产生的悲剧屡有发生，就业、学习压力、人际交往等问题成为困扰大学生心理健康的主要原因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3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2490" y="5240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市场调研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931862" y="754842"/>
            <a:ext cx="175270" cy="175270"/>
          </a:xfrm>
          <a:prstGeom prst="rect">
            <a:avLst/>
          </a:prstGeom>
          <a:solidFill>
            <a:srgbClr val="1F9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931862" y="1018426"/>
            <a:ext cx="175270" cy="175270"/>
          </a:xfrm>
          <a:prstGeom prst="rect">
            <a:avLst/>
          </a:prstGeom>
          <a:solidFill>
            <a:srgbClr val="394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931862" y="1282011"/>
            <a:ext cx="175270" cy="175270"/>
          </a:xfrm>
          <a:prstGeom prst="rect">
            <a:avLst/>
          </a:prstGeom>
          <a:solidFill>
            <a:srgbClr val="697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42" name="矩形 41"/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19"/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03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3" name="矩形 72"/>
          <p:cNvSpPr/>
          <p:nvPr/>
        </p:nvSpPr>
        <p:spPr>
          <a:xfrm>
            <a:off x="423432" y="1073586"/>
            <a:ext cx="8223510" cy="767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前期市场调研，发布问卷了解同学对于精神疾病的认识。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共收获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126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份有效答卷，整理的关键词如下：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7957229" y="1572663"/>
            <a:ext cx="471016" cy="689458"/>
            <a:chOff x="6045200" y="1282700"/>
            <a:chExt cx="328613" cy="481013"/>
          </a:xfrm>
          <a:solidFill>
            <a:srgbClr val="697E92"/>
          </a:solidFill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45200" y="1282700"/>
              <a:ext cx="328613" cy="165100"/>
            </a:xfrm>
            <a:custGeom>
              <a:avLst/>
              <a:gdLst>
                <a:gd name="T0" fmla="*/ 88 w 88"/>
                <a:gd name="T1" fmla="*/ 44 h 44"/>
                <a:gd name="T2" fmla="*/ 80 w 88"/>
                <a:gd name="T3" fmla="*/ 44 h 44"/>
                <a:gd name="T4" fmla="*/ 44 w 88"/>
                <a:gd name="T5" fmla="*/ 8 h 44"/>
                <a:gd name="T6" fmla="*/ 8 w 88"/>
                <a:gd name="T7" fmla="*/ 44 h 44"/>
                <a:gd name="T8" fmla="*/ 0 w 88"/>
                <a:gd name="T9" fmla="*/ 44 h 44"/>
                <a:gd name="T10" fmla="*/ 44 w 88"/>
                <a:gd name="T11" fmla="*/ 0 h 44"/>
                <a:gd name="T12" fmla="*/ 88 w 88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44">
                  <a:moveTo>
                    <a:pt x="88" y="44"/>
                  </a:moveTo>
                  <a:cubicBezTo>
                    <a:pt x="80" y="44"/>
                    <a:pt x="80" y="44"/>
                    <a:pt x="80" y="44"/>
                  </a:cubicBezTo>
                  <a:cubicBezTo>
                    <a:pt x="80" y="24"/>
                    <a:pt x="64" y="8"/>
                    <a:pt x="44" y="8"/>
                  </a:cubicBezTo>
                  <a:cubicBezTo>
                    <a:pt x="24" y="8"/>
                    <a:pt x="8" y="24"/>
                    <a:pt x="8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045200" y="1477963"/>
              <a:ext cx="328613" cy="285750"/>
            </a:xfrm>
            <a:custGeom>
              <a:avLst/>
              <a:gdLst>
                <a:gd name="T0" fmla="*/ 44 w 88"/>
                <a:gd name="T1" fmla="*/ 76 h 76"/>
                <a:gd name="T2" fmla="*/ 0 w 88"/>
                <a:gd name="T3" fmla="*/ 32 h 76"/>
                <a:gd name="T4" fmla="*/ 0 w 88"/>
                <a:gd name="T5" fmla="*/ 0 h 76"/>
                <a:gd name="T6" fmla="*/ 8 w 88"/>
                <a:gd name="T7" fmla="*/ 0 h 76"/>
                <a:gd name="T8" fmla="*/ 8 w 88"/>
                <a:gd name="T9" fmla="*/ 32 h 76"/>
                <a:gd name="T10" fmla="*/ 44 w 88"/>
                <a:gd name="T11" fmla="*/ 68 h 76"/>
                <a:gd name="T12" fmla="*/ 80 w 88"/>
                <a:gd name="T13" fmla="*/ 32 h 76"/>
                <a:gd name="T14" fmla="*/ 80 w 88"/>
                <a:gd name="T15" fmla="*/ 0 h 76"/>
                <a:gd name="T16" fmla="*/ 88 w 88"/>
                <a:gd name="T17" fmla="*/ 0 h 76"/>
                <a:gd name="T18" fmla="*/ 88 w 88"/>
                <a:gd name="T19" fmla="*/ 32 h 76"/>
                <a:gd name="T20" fmla="*/ 44 w 88"/>
                <a:gd name="T21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cubicBezTo>
                    <a:pt x="20" y="76"/>
                    <a:pt x="0" y="56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52"/>
                    <a:pt x="24" y="68"/>
                    <a:pt x="44" y="68"/>
                  </a:cubicBezTo>
                  <a:cubicBezTo>
                    <a:pt x="64" y="68"/>
                    <a:pt x="80" y="52"/>
                    <a:pt x="80" y="3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56"/>
                    <a:pt x="68" y="76"/>
                    <a:pt x="44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6194425" y="1373188"/>
              <a:ext cx="30163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00C7BB4E-EE2F-455E-A2C4-79FCCB678B8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319901"/>
            <a:ext cx="5106345" cy="4186437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3E51A869-FC05-41CC-9A9B-314FC76373B0}"/>
              </a:ext>
            </a:extLst>
          </p:cNvPr>
          <p:cNvSpPr txBox="1"/>
          <p:nvPr/>
        </p:nvSpPr>
        <p:spPr>
          <a:xfrm>
            <a:off x="5832930" y="4407954"/>
            <a:ext cx="2814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对精神疾病的认识词云</a:t>
            </a:r>
          </a:p>
        </p:txBody>
      </p:sp>
    </p:spTree>
    <p:extLst>
      <p:ext uri="{BB962C8B-B14F-4D97-AF65-F5344CB8AC3E}">
        <p14:creationId xmlns:p14="http://schemas.microsoft.com/office/powerpoint/2010/main" val="298372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2490" y="5240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市场调研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931862" y="754842"/>
            <a:ext cx="175270" cy="175270"/>
          </a:xfrm>
          <a:prstGeom prst="rect">
            <a:avLst/>
          </a:prstGeom>
          <a:solidFill>
            <a:srgbClr val="1F9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931862" y="1018426"/>
            <a:ext cx="175270" cy="175270"/>
          </a:xfrm>
          <a:prstGeom prst="rect">
            <a:avLst/>
          </a:prstGeom>
          <a:solidFill>
            <a:srgbClr val="394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931862" y="1282011"/>
            <a:ext cx="175270" cy="175270"/>
          </a:xfrm>
          <a:prstGeom prst="rect">
            <a:avLst/>
          </a:prstGeom>
          <a:solidFill>
            <a:srgbClr val="697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42" name="矩形 41"/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19"/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04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14"/>
          <p:cNvGrpSpPr/>
          <p:nvPr/>
        </p:nvGrpSpPr>
        <p:grpSpPr>
          <a:xfrm>
            <a:off x="7957229" y="1572663"/>
            <a:ext cx="471016" cy="689458"/>
            <a:chOff x="6045200" y="1282700"/>
            <a:chExt cx="328613" cy="481013"/>
          </a:xfrm>
          <a:solidFill>
            <a:srgbClr val="697E92"/>
          </a:solidFill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45200" y="1282700"/>
              <a:ext cx="328613" cy="165100"/>
            </a:xfrm>
            <a:custGeom>
              <a:avLst/>
              <a:gdLst>
                <a:gd name="T0" fmla="*/ 88 w 88"/>
                <a:gd name="T1" fmla="*/ 44 h 44"/>
                <a:gd name="T2" fmla="*/ 80 w 88"/>
                <a:gd name="T3" fmla="*/ 44 h 44"/>
                <a:gd name="T4" fmla="*/ 44 w 88"/>
                <a:gd name="T5" fmla="*/ 8 h 44"/>
                <a:gd name="T6" fmla="*/ 8 w 88"/>
                <a:gd name="T7" fmla="*/ 44 h 44"/>
                <a:gd name="T8" fmla="*/ 0 w 88"/>
                <a:gd name="T9" fmla="*/ 44 h 44"/>
                <a:gd name="T10" fmla="*/ 44 w 88"/>
                <a:gd name="T11" fmla="*/ 0 h 44"/>
                <a:gd name="T12" fmla="*/ 88 w 88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44">
                  <a:moveTo>
                    <a:pt x="88" y="44"/>
                  </a:moveTo>
                  <a:cubicBezTo>
                    <a:pt x="80" y="44"/>
                    <a:pt x="80" y="44"/>
                    <a:pt x="80" y="44"/>
                  </a:cubicBezTo>
                  <a:cubicBezTo>
                    <a:pt x="80" y="24"/>
                    <a:pt x="64" y="8"/>
                    <a:pt x="44" y="8"/>
                  </a:cubicBezTo>
                  <a:cubicBezTo>
                    <a:pt x="24" y="8"/>
                    <a:pt x="8" y="24"/>
                    <a:pt x="8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045200" y="1477963"/>
              <a:ext cx="328613" cy="285750"/>
            </a:xfrm>
            <a:custGeom>
              <a:avLst/>
              <a:gdLst>
                <a:gd name="T0" fmla="*/ 44 w 88"/>
                <a:gd name="T1" fmla="*/ 76 h 76"/>
                <a:gd name="T2" fmla="*/ 0 w 88"/>
                <a:gd name="T3" fmla="*/ 32 h 76"/>
                <a:gd name="T4" fmla="*/ 0 w 88"/>
                <a:gd name="T5" fmla="*/ 0 h 76"/>
                <a:gd name="T6" fmla="*/ 8 w 88"/>
                <a:gd name="T7" fmla="*/ 0 h 76"/>
                <a:gd name="T8" fmla="*/ 8 w 88"/>
                <a:gd name="T9" fmla="*/ 32 h 76"/>
                <a:gd name="T10" fmla="*/ 44 w 88"/>
                <a:gd name="T11" fmla="*/ 68 h 76"/>
                <a:gd name="T12" fmla="*/ 80 w 88"/>
                <a:gd name="T13" fmla="*/ 32 h 76"/>
                <a:gd name="T14" fmla="*/ 80 w 88"/>
                <a:gd name="T15" fmla="*/ 0 h 76"/>
                <a:gd name="T16" fmla="*/ 88 w 88"/>
                <a:gd name="T17" fmla="*/ 0 h 76"/>
                <a:gd name="T18" fmla="*/ 88 w 88"/>
                <a:gd name="T19" fmla="*/ 32 h 76"/>
                <a:gd name="T20" fmla="*/ 44 w 88"/>
                <a:gd name="T21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cubicBezTo>
                    <a:pt x="20" y="76"/>
                    <a:pt x="0" y="56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52"/>
                    <a:pt x="24" y="68"/>
                    <a:pt x="44" y="68"/>
                  </a:cubicBezTo>
                  <a:cubicBezTo>
                    <a:pt x="64" y="68"/>
                    <a:pt x="80" y="52"/>
                    <a:pt x="80" y="3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56"/>
                    <a:pt x="68" y="76"/>
                    <a:pt x="44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6194425" y="1373188"/>
              <a:ext cx="30163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C062371C-6F37-4B8F-89A5-4957D32969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66" y="1702364"/>
            <a:ext cx="3251922" cy="328400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2858069-5BA3-4326-BBC9-2B6CDCBBA2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983" y="1702365"/>
            <a:ext cx="3084836" cy="3284008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3C32A5EB-73BE-4139-AB11-3D4375E5A2F6}"/>
              </a:ext>
            </a:extLst>
          </p:cNvPr>
          <p:cNvSpPr txBox="1"/>
          <p:nvPr/>
        </p:nvSpPr>
        <p:spPr>
          <a:xfrm>
            <a:off x="4252836" y="1193696"/>
            <a:ext cx="3691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身边患有精神疾病的人数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1~4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9F2122F-6F38-4E59-BD18-75762B528F51}"/>
              </a:ext>
            </a:extLst>
          </p:cNvPr>
          <p:cNvSpPr txBox="1"/>
          <p:nvPr/>
        </p:nvSpPr>
        <p:spPr>
          <a:xfrm>
            <a:off x="412490" y="1169591"/>
            <a:ext cx="3691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对精神疾病的认识程度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0~100</a:t>
            </a:r>
          </a:p>
        </p:txBody>
      </p:sp>
    </p:spTree>
    <p:extLst>
      <p:ext uri="{BB962C8B-B14F-4D97-AF65-F5344CB8AC3E}">
        <p14:creationId xmlns:p14="http://schemas.microsoft.com/office/powerpoint/2010/main" val="133256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2490" y="5240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软件功能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83568" y="1635646"/>
            <a:ext cx="2400413" cy="2346302"/>
            <a:chOff x="503238" y="2303579"/>
            <a:chExt cx="1944526" cy="1980220"/>
          </a:xfrm>
        </p:grpSpPr>
        <p:sp>
          <p:nvSpPr>
            <p:cNvPr id="31" name="矩形 30"/>
            <p:cNvSpPr/>
            <p:nvPr/>
          </p:nvSpPr>
          <p:spPr>
            <a:xfrm>
              <a:off x="503238" y="2303579"/>
              <a:ext cx="1944526" cy="19802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85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596891" y="2486515"/>
              <a:ext cx="246987" cy="2857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solidFill>
                    <a:srgbClr val="1F9E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503238" y="2794291"/>
              <a:ext cx="1944526" cy="547687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574025" y="2873720"/>
              <a:ext cx="180295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定期心理状态检测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11" name="组合 110"/>
            <p:cNvGrpSpPr/>
            <p:nvPr/>
          </p:nvGrpSpPr>
          <p:grpSpPr>
            <a:xfrm flipH="1">
              <a:off x="681326" y="3775275"/>
              <a:ext cx="356514" cy="362723"/>
              <a:chOff x="9371013" y="4967288"/>
              <a:chExt cx="455613" cy="463550"/>
            </a:xfrm>
            <a:solidFill>
              <a:srgbClr val="697E92"/>
            </a:solidFill>
          </p:grpSpPr>
          <p:sp>
            <p:nvSpPr>
              <p:cNvPr id="107" name="Freeform 22"/>
              <p:cNvSpPr>
                <a:spLocks/>
              </p:cNvSpPr>
              <p:nvPr/>
            </p:nvSpPr>
            <p:spPr bwMode="auto">
              <a:xfrm>
                <a:off x="9371013" y="5280025"/>
                <a:ext cx="158750" cy="150813"/>
              </a:xfrm>
              <a:custGeom>
                <a:avLst/>
                <a:gdLst>
                  <a:gd name="T0" fmla="*/ 14 w 100"/>
                  <a:gd name="T1" fmla="*/ 95 h 95"/>
                  <a:gd name="T2" fmla="*/ 0 w 100"/>
                  <a:gd name="T3" fmla="*/ 80 h 95"/>
                  <a:gd name="T4" fmla="*/ 85 w 100"/>
                  <a:gd name="T5" fmla="*/ 0 h 95"/>
                  <a:gd name="T6" fmla="*/ 100 w 100"/>
                  <a:gd name="T7" fmla="*/ 14 h 95"/>
                  <a:gd name="T8" fmla="*/ 14 w 100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95">
                    <a:moveTo>
                      <a:pt x="14" y="95"/>
                    </a:moveTo>
                    <a:lnTo>
                      <a:pt x="0" y="80"/>
                    </a:lnTo>
                    <a:lnTo>
                      <a:pt x="85" y="0"/>
                    </a:lnTo>
                    <a:lnTo>
                      <a:pt x="100" y="14"/>
                    </a:lnTo>
                    <a:lnTo>
                      <a:pt x="14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Freeform 23"/>
              <p:cNvSpPr>
                <a:spLocks noEditPoints="1"/>
              </p:cNvSpPr>
              <p:nvPr/>
            </p:nvSpPr>
            <p:spPr bwMode="auto">
              <a:xfrm>
                <a:off x="9486900" y="5200650"/>
                <a:ext cx="120650" cy="120650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Freeform 24"/>
              <p:cNvSpPr>
                <a:spLocks noEditPoints="1"/>
              </p:cNvSpPr>
              <p:nvPr/>
            </p:nvSpPr>
            <p:spPr bwMode="auto">
              <a:xfrm>
                <a:off x="9577388" y="4967288"/>
                <a:ext cx="249238" cy="249238"/>
              </a:xfrm>
              <a:custGeom>
                <a:avLst/>
                <a:gdLst>
                  <a:gd name="T0" fmla="*/ 32 w 66"/>
                  <a:gd name="T1" fmla="*/ 66 h 66"/>
                  <a:gd name="T2" fmla="*/ 9 w 66"/>
                  <a:gd name="T3" fmla="*/ 57 h 66"/>
                  <a:gd name="T4" fmla="*/ 0 w 66"/>
                  <a:gd name="T5" fmla="*/ 34 h 66"/>
                  <a:gd name="T6" fmla="*/ 9 w 66"/>
                  <a:gd name="T7" fmla="*/ 11 h 66"/>
                  <a:gd name="T8" fmla="*/ 20 w 66"/>
                  <a:gd name="T9" fmla="*/ 0 h 66"/>
                  <a:gd name="T10" fmla="*/ 66 w 66"/>
                  <a:gd name="T11" fmla="*/ 46 h 66"/>
                  <a:gd name="T12" fmla="*/ 55 w 66"/>
                  <a:gd name="T13" fmla="*/ 57 h 66"/>
                  <a:gd name="T14" fmla="*/ 32 w 66"/>
                  <a:gd name="T15" fmla="*/ 66 h 66"/>
                  <a:gd name="T16" fmla="*/ 20 w 66"/>
                  <a:gd name="T17" fmla="*/ 12 h 66"/>
                  <a:gd name="T18" fmla="*/ 15 w 66"/>
                  <a:gd name="T19" fmla="*/ 17 h 66"/>
                  <a:gd name="T20" fmla="*/ 8 w 66"/>
                  <a:gd name="T21" fmla="*/ 34 h 66"/>
                  <a:gd name="T22" fmla="*/ 15 w 66"/>
                  <a:gd name="T23" fmla="*/ 51 h 66"/>
                  <a:gd name="T24" fmla="*/ 32 w 66"/>
                  <a:gd name="T25" fmla="*/ 58 h 66"/>
                  <a:gd name="T26" fmla="*/ 49 w 66"/>
                  <a:gd name="T27" fmla="*/ 51 h 66"/>
                  <a:gd name="T28" fmla="*/ 54 w 66"/>
                  <a:gd name="T29" fmla="*/ 46 h 66"/>
                  <a:gd name="T30" fmla="*/ 20 w 66"/>
                  <a:gd name="T31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6" h="66">
                    <a:moveTo>
                      <a:pt x="32" y="66"/>
                    </a:moveTo>
                    <a:cubicBezTo>
                      <a:pt x="23" y="66"/>
                      <a:pt x="15" y="63"/>
                      <a:pt x="9" y="57"/>
                    </a:cubicBezTo>
                    <a:cubicBezTo>
                      <a:pt x="3" y="51"/>
                      <a:pt x="0" y="43"/>
                      <a:pt x="0" y="34"/>
                    </a:cubicBezTo>
                    <a:cubicBezTo>
                      <a:pt x="0" y="25"/>
                      <a:pt x="3" y="17"/>
                      <a:pt x="9" y="1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49" y="63"/>
                      <a:pt x="41" y="66"/>
                      <a:pt x="32" y="66"/>
                    </a:cubicBezTo>
                    <a:moveTo>
                      <a:pt x="20" y="12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22"/>
                      <a:pt x="8" y="28"/>
                      <a:pt x="8" y="34"/>
                    </a:cubicBezTo>
                    <a:cubicBezTo>
                      <a:pt x="8" y="40"/>
                      <a:pt x="10" y="46"/>
                      <a:pt x="15" y="51"/>
                    </a:cubicBezTo>
                    <a:cubicBezTo>
                      <a:pt x="20" y="56"/>
                      <a:pt x="26" y="58"/>
                      <a:pt x="32" y="58"/>
                    </a:cubicBezTo>
                    <a:cubicBezTo>
                      <a:pt x="38" y="58"/>
                      <a:pt x="44" y="56"/>
                      <a:pt x="49" y="51"/>
                    </a:cubicBezTo>
                    <a:cubicBezTo>
                      <a:pt x="54" y="46"/>
                      <a:pt x="54" y="46"/>
                      <a:pt x="54" y="46"/>
                    </a:cubicBezTo>
                    <a:lnTo>
                      <a:pt x="2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0" name="Freeform 25"/>
              <p:cNvSpPr>
                <a:spLocks/>
              </p:cNvSpPr>
              <p:nvPr/>
            </p:nvSpPr>
            <p:spPr bwMode="auto">
              <a:xfrm>
                <a:off x="9371014" y="5065713"/>
                <a:ext cx="357187" cy="365125"/>
              </a:xfrm>
              <a:custGeom>
                <a:avLst/>
                <a:gdLst>
                  <a:gd name="T0" fmla="*/ 0 w 230"/>
                  <a:gd name="T1" fmla="*/ 234 h 234"/>
                  <a:gd name="T2" fmla="*/ 22 w 230"/>
                  <a:gd name="T3" fmla="*/ 49 h 234"/>
                  <a:gd name="T4" fmla="*/ 112 w 230"/>
                  <a:gd name="T5" fmla="*/ 0 h 234"/>
                  <a:gd name="T6" fmla="*/ 121 w 230"/>
                  <a:gd name="T7" fmla="*/ 16 h 234"/>
                  <a:gd name="T8" fmla="*/ 41 w 230"/>
                  <a:gd name="T9" fmla="*/ 61 h 234"/>
                  <a:gd name="T10" fmla="*/ 24 w 230"/>
                  <a:gd name="T11" fmla="*/ 211 h 234"/>
                  <a:gd name="T12" fmla="*/ 185 w 230"/>
                  <a:gd name="T13" fmla="*/ 180 h 234"/>
                  <a:gd name="T14" fmla="*/ 211 w 230"/>
                  <a:gd name="T15" fmla="*/ 111 h 234"/>
                  <a:gd name="T16" fmla="*/ 230 w 230"/>
                  <a:gd name="T17" fmla="*/ 116 h 234"/>
                  <a:gd name="T18" fmla="*/ 199 w 230"/>
                  <a:gd name="T19" fmla="*/ 199 h 234"/>
                  <a:gd name="T20" fmla="*/ 0 w 230"/>
                  <a:gd name="T21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0" h="234">
                    <a:moveTo>
                      <a:pt x="0" y="234"/>
                    </a:moveTo>
                    <a:lnTo>
                      <a:pt x="22" y="49"/>
                    </a:lnTo>
                    <a:lnTo>
                      <a:pt x="112" y="0"/>
                    </a:lnTo>
                    <a:lnTo>
                      <a:pt x="121" y="16"/>
                    </a:lnTo>
                    <a:lnTo>
                      <a:pt x="41" y="61"/>
                    </a:lnTo>
                    <a:lnTo>
                      <a:pt x="24" y="211"/>
                    </a:lnTo>
                    <a:lnTo>
                      <a:pt x="185" y="180"/>
                    </a:lnTo>
                    <a:lnTo>
                      <a:pt x="211" y="111"/>
                    </a:lnTo>
                    <a:lnTo>
                      <a:pt x="230" y="116"/>
                    </a:lnTo>
                    <a:lnTo>
                      <a:pt x="199" y="199"/>
                    </a:lnTo>
                    <a:lnTo>
                      <a:pt x="0" y="2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6FDB133-47B7-49BE-8AF4-433B436411CB}"/>
              </a:ext>
            </a:extLst>
          </p:cNvPr>
          <p:cNvGrpSpPr/>
          <p:nvPr/>
        </p:nvGrpSpPr>
        <p:grpSpPr>
          <a:xfrm>
            <a:off x="3387157" y="1635646"/>
            <a:ext cx="2400413" cy="2359203"/>
            <a:chOff x="3387157" y="2302661"/>
            <a:chExt cx="2400413" cy="1980220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F1BFED17-A199-4EB8-AEE3-ED33C4AD3572}"/>
                </a:ext>
              </a:extLst>
            </p:cNvPr>
            <p:cNvSpPr/>
            <p:nvPr/>
          </p:nvSpPr>
          <p:spPr>
            <a:xfrm>
              <a:off x="3387157" y="2302661"/>
              <a:ext cx="2400413" cy="19802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85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CD2608FC-D167-41E1-9B4B-571F1807F300}"/>
                </a:ext>
              </a:extLst>
            </p:cNvPr>
            <p:cNvSpPr/>
            <p:nvPr/>
          </p:nvSpPr>
          <p:spPr>
            <a:xfrm>
              <a:off x="3502767" y="2485597"/>
              <a:ext cx="304892" cy="2841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solidFill>
                    <a:srgbClr val="1F9E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AA4F63CC-5AEF-4CB4-8AC4-FD83A653B544}"/>
                </a:ext>
              </a:extLst>
            </p:cNvPr>
            <p:cNvSpPr/>
            <p:nvPr/>
          </p:nvSpPr>
          <p:spPr>
            <a:xfrm>
              <a:off x="3387157" y="2793373"/>
              <a:ext cx="2400413" cy="547687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DA5A0937-9210-42DF-9353-22571BB06A8B}"/>
                </a:ext>
              </a:extLst>
            </p:cNvPr>
            <p:cNvSpPr/>
            <p:nvPr/>
          </p:nvSpPr>
          <p:spPr>
            <a:xfrm>
              <a:off x="3474540" y="2872802"/>
              <a:ext cx="222564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每日心理小知识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312A67-640A-40D0-8C5F-C7A52DF8D4B2}"/>
              </a:ext>
            </a:extLst>
          </p:cNvPr>
          <p:cNvGrpSpPr/>
          <p:nvPr/>
        </p:nvGrpSpPr>
        <p:grpSpPr>
          <a:xfrm>
            <a:off x="6102495" y="1635646"/>
            <a:ext cx="2400413" cy="2344454"/>
            <a:chOff x="6102495" y="2287912"/>
            <a:chExt cx="2400413" cy="1980220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BBD81381-5B36-4B5E-A2EA-600E7BCB9053}"/>
                </a:ext>
              </a:extLst>
            </p:cNvPr>
            <p:cNvSpPr/>
            <p:nvPr/>
          </p:nvSpPr>
          <p:spPr>
            <a:xfrm>
              <a:off x="6102495" y="2287912"/>
              <a:ext cx="2400413" cy="19802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85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7" name="矩形 116">
              <a:extLst>
                <a:ext uri="{FF2B5EF4-FFF2-40B4-BE49-F238E27FC236}">
                  <a16:creationId xmlns:a16="http://schemas.microsoft.com/office/drawing/2014/main" id="{18256A41-0CFE-4FFD-9253-9A0987C2AE36}"/>
                </a:ext>
              </a:extLst>
            </p:cNvPr>
            <p:cNvSpPr/>
            <p:nvPr/>
          </p:nvSpPr>
          <p:spPr>
            <a:xfrm>
              <a:off x="6218105" y="2470848"/>
              <a:ext cx="304892" cy="2859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solidFill>
                    <a:srgbClr val="1F9E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81C7B140-C418-4A90-BFA0-362CFD72D3A3}"/>
                </a:ext>
              </a:extLst>
            </p:cNvPr>
            <p:cNvSpPr/>
            <p:nvPr/>
          </p:nvSpPr>
          <p:spPr>
            <a:xfrm>
              <a:off x="6102495" y="2778624"/>
              <a:ext cx="2400413" cy="547687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644C364E-BC4E-43FE-B10A-8E4B02EAAC3F}"/>
                </a:ext>
              </a:extLst>
            </p:cNvPr>
            <p:cNvSpPr/>
            <p:nvPr/>
          </p:nvSpPr>
          <p:spPr>
            <a:xfrm>
              <a:off x="6189878" y="2858053"/>
              <a:ext cx="222564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心理咨询服务讯息</a:t>
              </a:r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5805673B-7106-4B54-8DC6-2EB005EF793E}"/>
              </a:ext>
            </a:extLst>
          </p:cNvPr>
          <p:cNvGrpSpPr/>
          <p:nvPr/>
        </p:nvGrpSpPr>
        <p:grpSpPr>
          <a:xfrm>
            <a:off x="3639983" y="3441790"/>
            <a:ext cx="329185" cy="376388"/>
            <a:chOff x="11864975" y="2498725"/>
            <a:chExt cx="420688" cy="481013"/>
          </a:xfrm>
          <a:solidFill>
            <a:srgbClr val="697E92"/>
          </a:solidFill>
        </p:grpSpPr>
        <p:sp>
          <p:nvSpPr>
            <p:cNvPr id="126" name="Freeform 5">
              <a:extLst>
                <a:ext uri="{FF2B5EF4-FFF2-40B4-BE49-F238E27FC236}">
                  <a16:creationId xmlns:a16="http://schemas.microsoft.com/office/drawing/2014/main" id="{246B8580-2CDA-4D78-8014-FF86DBC40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64975" y="2603500"/>
              <a:ext cx="390525" cy="376238"/>
            </a:xfrm>
            <a:custGeom>
              <a:avLst/>
              <a:gdLst>
                <a:gd name="T0" fmla="*/ 52 w 104"/>
                <a:gd name="T1" fmla="*/ 100 h 100"/>
                <a:gd name="T2" fmla="*/ 0 w 104"/>
                <a:gd name="T3" fmla="*/ 48 h 100"/>
                <a:gd name="T4" fmla="*/ 32 w 104"/>
                <a:gd name="T5" fmla="*/ 0 h 100"/>
                <a:gd name="T6" fmla="*/ 35 w 104"/>
                <a:gd name="T7" fmla="*/ 7 h 100"/>
                <a:gd name="T8" fmla="*/ 8 w 104"/>
                <a:gd name="T9" fmla="*/ 48 h 100"/>
                <a:gd name="T10" fmla="*/ 52 w 104"/>
                <a:gd name="T11" fmla="*/ 92 h 100"/>
                <a:gd name="T12" fmla="*/ 96 w 104"/>
                <a:gd name="T13" fmla="*/ 52 h 100"/>
                <a:gd name="T14" fmla="*/ 104 w 104"/>
                <a:gd name="T15" fmla="*/ 52 h 100"/>
                <a:gd name="T16" fmla="*/ 52 w 104"/>
                <a:gd name="T1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00">
                  <a:moveTo>
                    <a:pt x="52" y="100"/>
                  </a:moveTo>
                  <a:cubicBezTo>
                    <a:pt x="23" y="100"/>
                    <a:pt x="0" y="77"/>
                    <a:pt x="0" y="48"/>
                  </a:cubicBezTo>
                  <a:cubicBezTo>
                    <a:pt x="0" y="27"/>
                    <a:pt x="13" y="8"/>
                    <a:pt x="32" y="0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19" y="14"/>
                    <a:pt x="8" y="30"/>
                    <a:pt x="8" y="48"/>
                  </a:cubicBezTo>
                  <a:cubicBezTo>
                    <a:pt x="8" y="72"/>
                    <a:pt x="28" y="92"/>
                    <a:pt x="52" y="92"/>
                  </a:cubicBezTo>
                  <a:cubicBezTo>
                    <a:pt x="75" y="92"/>
                    <a:pt x="94" y="74"/>
                    <a:pt x="96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2" y="79"/>
                    <a:pt x="79" y="100"/>
                    <a:pt x="52" y="10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F4736453-B837-48D2-93A6-301C1D3D2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3738" y="2603500"/>
              <a:ext cx="131763" cy="166688"/>
            </a:xfrm>
            <a:custGeom>
              <a:avLst/>
              <a:gdLst>
                <a:gd name="T0" fmla="*/ 27 w 35"/>
                <a:gd name="T1" fmla="*/ 44 h 44"/>
                <a:gd name="T2" fmla="*/ 0 w 35"/>
                <a:gd name="T3" fmla="*/ 7 h 44"/>
                <a:gd name="T4" fmla="*/ 3 w 35"/>
                <a:gd name="T5" fmla="*/ 0 h 44"/>
                <a:gd name="T6" fmla="*/ 35 w 35"/>
                <a:gd name="T7" fmla="*/ 44 h 44"/>
                <a:gd name="T8" fmla="*/ 27 w 35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4">
                  <a:moveTo>
                    <a:pt x="27" y="44"/>
                  </a:moveTo>
                  <a:cubicBezTo>
                    <a:pt x="25" y="28"/>
                    <a:pt x="15" y="14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1" y="8"/>
                    <a:pt x="33" y="24"/>
                    <a:pt x="35" y="44"/>
                  </a:cubicBezTo>
                  <a:lnTo>
                    <a:pt x="27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8" name="Freeform 7">
              <a:extLst>
                <a:ext uri="{FF2B5EF4-FFF2-40B4-BE49-F238E27FC236}">
                  <a16:creationId xmlns:a16="http://schemas.microsoft.com/office/drawing/2014/main" id="{A8BA5359-3975-4663-9D28-3E05CFF2B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9750" y="2498725"/>
              <a:ext cx="180975" cy="134938"/>
            </a:xfrm>
            <a:custGeom>
              <a:avLst/>
              <a:gdLst>
                <a:gd name="T0" fmla="*/ 86 w 114"/>
                <a:gd name="T1" fmla="*/ 85 h 85"/>
                <a:gd name="T2" fmla="*/ 67 w 114"/>
                <a:gd name="T3" fmla="*/ 85 h 85"/>
                <a:gd name="T4" fmla="*/ 67 w 114"/>
                <a:gd name="T5" fmla="*/ 38 h 85"/>
                <a:gd name="T6" fmla="*/ 95 w 114"/>
                <a:gd name="T7" fmla="*/ 38 h 85"/>
                <a:gd name="T8" fmla="*/ 95 w 114"/>
                <a:gd name="T9" fmla="*/ 19 h 85"/>
                <a:gd name="T10" fmla="*/ 19 w 114"/>
                <a:gd name="T11" fmla="*/ 19 h 85"/>
                <a:gd name="T12" fmla="*/ 19 w 114"/>
                <a:gd name="T13" fmla="*/ 38 h 85"/>
                <a:gd name="T14" fmla="*/ 48 w 114"/>
                <a:gd name="T15" fmla="*/ 38 h 85"/>
                <a:gd name="T16" fmla="*/ 48 w 114"/>
                <a:gd name="T17" fmla="*/ 85 h 85"/>
                <a:gd name="T18" fmla="*/ 29 w 114"/>
                <a:gd name="T19" fmla="*/ 85 h 85"/>
                <a:gd name="T20" fmla="*/ 29 w 114"/>
                <a:gd name="T21" fmla="*/ 57 h 85"/>
                <a:gd name="T22" fmla="*/ 0 w 114"/>
                <a:gd name="T23" fmla="*/ 57 h 85"/>
                <a:gd name="T24" fmla="*/ 0 w 114"/>
                <a:gd name="T25" fmla="*/ 0 h 85"/>
                <a:gd name="T26" fmla="*/ 114 w 114"/>
                <a:gd name="T27" fmla="*/ 0 h 85"/>
                <a:gd name="T28" fmla="*/ 114 w 114"/>
                <a:gd name="T29" fmla="*/ 57 h 85"/>
                <a:gd name="T30" fmla="*/ 86 w 114"/>
                <a:gd name="T31" fmla="*/ 57 h 85"/>
                <a:gd name="T32" fmla="*/ 86 w 114"/>
                <a:gd name="T3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85">
                  <a:moveTo>
                    <a:pt x="86" y="85"/>
                  </a:moveTo>
                  <a:lnTo>
                    <a:pt x="67" y="85"/>
                  </a:lnTo>
                  <a:lnTo>
                    <a:pt x="67" y="38"/>
                  </a:lnTo>
                  <a:lnTo>
                    <a:pt x="95" y="38"/>
                  </a:lnTo>
                  <a:lnTo>
                    <a:pt x="95" y="19"/>
                  </a:lnTo>
                  <a:lnTo>
                    <a:pt x="19" y="19"/>
                  </a:lnTo>
                  <a:lnTo>
                    <a:pt x="19" y="38"/>
                  </a:lnTo>
                  <a:lnTo>
                    <a:pt x="48" y="38"/>
                  </a:lnTo>
                  <a:lnTo>
                    <a:pt x="48" y="85"/>
                  </a:lnTo>
                  <a:lnTo>
                    <a:pt x="29" y="85"/>
                  </a:lnTo>
                  <a:lnTo>
                    <a:pt x="29" y="57"/>
                  </a:lnTo>
                  <a:lnTo>
                    <a:pt x="0" y="57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57"/>
                  </a:lnTo>
                  <a:lnTo>
                    <a:pt x="86" y="57"/>
                  </a:lnTo>
                  <a:lnTo>
                    <a:pt x="86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3DF7B202-7977-4090-A3CC-5E3CED542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99938" y="2562225"/>
              <a:ext cx="68263" cy="68263"/>
            </a:xfrm>
            <a:custGeom>
              <a:avLst/>
              <a:gdLst>
                <a:gd name="T0" fmla="*/ 14 w 43"/>
                <a:gd name="T1" fmla="*/ 43 h 43"/>
                <a:gd name="T2" fmla="*/ 0 w 43"/>
                <a:gd name="T3" fmla="*/ 29 h 43"/>
                <a:gd name="T4" fmla="*/ 28 w 43"/>
                <a:gd name="T5" fmla="*/ 0 h 43"/>
                <a:gd name="T6" fmla="*/ 43 w 43"/>
                <a:gd name="T7" fmla="*/ 15 h 43"/>
                <a:gd name="T8" fmla="*/ 14 w 43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4" y="43"/>
                  </a:moveTo>
                  <a:lnTo>
                    <a:pt x="0" y="29"/>
                  </a:lnTo>
                  <a:lnTo>
                    <a:pt x="28" y="0"/>
                  </a:lnTo>
                  <a:lnTo>
                    <a:pt x="43" y="15"/>
                  </a:lnTo>
                  <a:lnTo>
                    <a:pt x="14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0" name="Freeform 9">
              <a:extLst>
                <a:ext uri="{FF2B5EF4-FFF2-40B4-BE49-F238E27FC236}">
                  <a16:creationId xmlns:a16="http://schemas.microsoft.com/office/drawing/2014/main" id="{5C6FA72B-AFB3-4F9E-9C9B-5F74A0CC4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25338" y="2543175"/>
              <a:ext cx="60325" cy="60325"/>
            </a:xfrm>
            <a:custGeom>
              <a:avLst/>
              <a:gdLst>
                <a:gd name="T0" fmla="*/ 27 w 38"/>
                <a:gd name="T1" fmla="*/ 38 h 38"/>
                <a:gd name="T2" fmla="*/ 0 w 38"/>
                <a:gd name="T3" fmla="*/ 12 h 38"/>
                <a:gd name="T4" fmla="*/ 12 w 38"/>
                <a:gd name="T5" fmla="*/ 0 h 38"/>
                <a:gd name="T6" fmla="*/ 38 w 38"/>
                <a:gd name="T7" fmla="*/ 27 h 38"/>
                <a:gd name="T8" fmla="*/ 27 w 3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27" y="38"/>
                  </a:moveTo>
                  <a:lnTo>
                    <a:pt x="0" y="12"/>
                  </a:lnTo>
                  <a:lnTo>
                    <a:pt x="12" y="0"/>
                  </a:lnTo>
                  <a:lnTo>
                    <a:pt x="38" y="27"/>
                  </a:lnTo>
                  <a:lnTo>
                    <a:pt x="2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Freeform 10">
              <a:extLst>
                <a:ext uri="{FF2B5EF4-FFF2-40B4-BE49-F238E27FC236}">
                  <a16:creationId xmlns:a16="http://schemas.microsoft.com/office/drawing/2014/main" id="{F76B06FC-54A4-4433-B54A-BF6EE200B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45950" y="2663825"/>
              <a:ext cx="134938" cy="136525"/>
            </a:xfrm>
            <a:custGeom>
              <a:avLst/>
              <a:gdLst>
                <a:gd name="T0" fmla="*/ 85 w 85"/>
                <a:gd name="T1" fmla="*/ 86 h 86"/>
                <a:gd name="T2" fmla="*/ 0 w 85"/>
                <a:gd name="T3" fmla="*/ 86 h 86"/>
                <a:gd name="T4" fmla="*/ 0 w 85"/>
                <a:gd name="T5" fmla="*/ 0 h 86"/>
                <a:gd name="T6" fmla="*/ 19 w 85"/>
                <a:gd name="T7" fmla="*/ 0 h 86"/>
                <a:gd name="T8" fmla="*/ 19 w 85"/>
                <a:gd name="T9" fmla="*/ 67 h 86"/>
                <a:gd name="T10" fmla="*/ 85 w 85"/>
                <a:gd name="T11" fmla="*/ 67 h 86"/>
                <a:gd name="T12" fmla="*/ 85 w 8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86">
                  <a:moveTo>
                    <a:pt x="85" y="86"/>
                  </a:moveTo>
                  <a:lnTo>
                    <a:pt x="0" y="86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67"/>
                  </a:lnTo>
                  <a:lnTo>
                    <a:pt x="85" y="67"/>
                  </a:lnTo>
                  <a:lnTo>
                    <a:pt x="85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C3D10C90-B2E2-44FF-854F-F96A2615B188}"/>
              </a:ext>
            </a:extLst>
          </p:cNvPr>
          <p:cNvGrpSpPr/>
          <p:nvPr/>
        </p:nvGrpSpPr>
        <p:grpSpPr>
          <a:xfrm>
            <a:off x="6414063" y="3439021"/>
            <a:ext cx="371420" cy="371419"/>
            <a:chOff x="13057188" y="3740150"/>
            <a:chExt cx="474663" cy="474663"/>
          </a:xfrm>
          <a:solidFill>
            <a:srgbClr val="697E92"/>
          </a:solidFill>
        </p:grpSpPr>
        <p:sp>
          <p:nvSpPr>
            <p:cNvPr id="133" name="Freeform 18">
              <a:extLst>
                <a:ext uri="{FF2B5EF4-FFF2-40B4-BE49-F238E27FC236}">
                  <a16:creationId xmlns:a16="http://schemas.microsoft.com/office/drawing/2014/main" id="{3B89D41F-DE22-4F37-853F-8123BE45A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14338" y="4019550"/>
              <a:ext cx="360363" cy="195263"/>
            </a:xfrm>
            <a:custGeom>
              <a:avLst/>
              <a:gdLst>
                <a:gd name="T0" fmla="*/ 227 w 227"/>
                <a:gd name="T1" fmla="*/ 123 h 123"/>
                <a:gd name="T2" fmla="*/ 0 w 227"/>
                <a:gd name="T3" fmla="*/ 123 h 123"/>
                <a:gd name="T4" fmla="*/ 0 w 227"/>
                <a:gd name="T5" fmla="*/ 0 h 123"/>
                <a:gd name="T6" fmla="*/ 19 w 227"/>
                <a:gd name="T7" fmla="*/ 0 h 123"/>
                <a:gd name="T8" fmla="*/ 19 w 227"/>
                <a:gd name="T9" fmla="*/ 104 h 123"/>
                <a:gd name="T10" fmla="*/ 208 w 227"/>
                <a:gd name="T11" fmla="*/ 104 h 123"/>
                <a:gd name="T12" fmla="*/ 208 w 227"/>
                <a:gd name="T13" fmla="*/ 0 h 123"/>
                <a:gd name="T14" fmla="*/ 227 w 227"/>
                <a:gd name="T15" fmla="*/ 0 h 123"/>
                <a:gd name="T16" fmla="*/ 227 w 227"/>
                <a:gd name="T1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" h="123">
                  <a:moveTo>
                    <a:pt x="227" y="123"/>
                  </a:moveTo>
                  <a:lnTo>
                    <a:pt x="0" y="123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104"/>
                  </a:lnTo>
                  <a:lnTo>
                    <a:pt x="208" y="104"/>
                  </a:lnTo>
                  <a:lnTo>
                    <a:pt x="208" y="0"/>
                  </a:lnTo>
                  <a:lnTo>
                    <a:pt x="227" y="0"/>
                  </a:lnTo>
                  <a:lnTo>
                    <a:pt x="227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4" name="Freeform 19">
              <a:extLst>
                <a:ext uri="{FF2B5EF4-FFF2-40B4-BE49-F238E27FC236}">
                  <a16:creationId xmlns:a16="http://schemas.microsoft.com/office/drawing/2014/main" id="{50EFF029-36DE-498B-B14C-77762AB94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57188" y="3740150"/>
              <a:ext cx="474663" cy="274638"/>
            </a:xfrm>
            <a:custGeom>
              <a:avLst/>
              <a:gdLst>
                <a:gd name="T0" fmla="*/ 284 w 299"/>
                <a:gd name="T1" fmla="*/ 173 h 173"/>
                <a:gd name="T2" fmla="*/ 149 w 299"/>
                <a:gd name="T3" fmla="*/ 29 h 173"/>
                <a:gd name="T4" fmla="*/ 14 w 299"/>
                <a:gd name="T5" fmla="*/ 173 h 173"/>
                <a:gd name="T6" fmla="*/ 0 w 299"/>
                <a:gd name="T7" fmla="*/ 159 h 173"/>
                <a:gd name="T8" fmla="*/ 149 w 299"/>
                <a:gd name="T9" fmla="*/ 0 h 173"/>
                <a:gd name="T10" fmla="*/ 299 w 299"/>
                <a:gd name="T11" fmla="*/ 159 h 173"/>
                <a:gd name="T12" fmla="*/ 284 w 299"/>
                <a:gd name="T13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9" h="173">
                  <a:moveTo>
                    <a:pt x="284" y="173"/>
                  </a:moveTo>
                  <a:lnTo>
                    <a:pt x="149" y="29"/>
                  </a:lnTo>
                  <a:lnTo>
                    <a:pt x="14" y="173"/>
                  </a:lnTo>
                  <a:lnTo>
                    <a:pt x="0" y="159"/>
                  </a:lnTo>
                  <a:lnTo>
                    <a:pt x="149" y="0"/>
                  </a:lnTo>
                  <a:lnTo>
                    <a:pt x="299" y="159"/>
                  </a:lnTo>
                  <a:lnTo>
                    <a:pt x="284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Freeform 20">
              <a:extLst>
                <a:ext uri="{FF2B5EF4-FFF2-40B4-BE49-F238E27FC236}">
                  <a16:creationId xmlns:a16="http://schemas.microsoft.com/office/drawing/2014/main" id="{C70BE257-77CC-4105-AB38-F21EB7B1B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3400" y="4019550"/>
              <a:ext cx="120650" cy="134938"/>
            </a:xfrm>
            <a:custGeom>
              <a:avLst/>
              <a:gdLst>
                <a:gd name="T0" fmla="*/ 76 w 76"/>
                <a:gd name="T1" fmla="*/ 85 h 85"/>
                <a:gd name="T2" fmla="*/ 57 w 76"/>
                <a:gd name="T3" fmla="*/ 85 h 85"/>
                <a:gd name="T4" fmla="*/ 57 w 76"/>
                <a:gd name="T5" fmla="*/ 19 h 85"/>
                <a:gd name="T6" fmla="*/ 19 w 76"/>
                <a:gd name="T7" fmla="*/ 19 h 85"/>
                <a:gd name="T8" fmla="*/ 19 w 76"/>
                <a:gd name="T9" fmla="*/ 85 h 85"/>
                <a:gd name="T10" fmla="*/ 0 w 76"/>
                <a:gd name="T11" fmla="*/ 85 h 85"/>
                <a:gd name="T12" fmla="*/ 0 w 76"/>
                <a:gd name="T13" fmla="*/ 0 h 85"/>
                <a:gd name="T14" fmla="*/ 76 w 76"/>
                <a:gd name="T15" fmla="*/ 0 h 85"/>
                <a:gd name="T16" fmla="*/ 76 w 76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85">
                  <a:moveTo>
                    <a:pt x="76" y="85"/>
                  </a:moveTo>
                  <a:lnTo>
                    <a:pt x="57" y="85"/>
                  </a:lnTo>
                  <a:lnTo>
                    <a:pt x="57" y="19"/>
                  </a:lnTo>
                  <a:lnTo>
                    <a:pt x="19" y="19"/>
                  </a:lnTo>
                  <a:lnTo>
                    <a:pt x="19" y="85"/>
                  </a:lnTo>
                  <a:lnTo>
                    <a:pt x="0" y="85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6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Freeform 21">
              <a:extLst>
                <a:ext uri="{FF2B5EF4-FFF2-40B4-BE49-F238E27FC236}">
                  <a16:creationId xmlns:a16="http://schemas.microsoft.com/office/drawing/2014/main" id="{1EA663C5-9080-452A-86D4-7F86AF7B37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233400" y="3868738"/>
              <a:ext cx="120650" cy="120650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7" name="矩形 136">
            <a:extLst>
              <a:ext uri="{FF2B5EF4-FFF2-40B4-BE49-F238E27FC236}">
                <a16:creationId xmlns:a16="http://schemas.microsoft.com/office/drawing/2014/main" id="{F66E9006-7D11-4A8D-980C-676A3D64DEA0}"/>
              </a:ext>
            </a:extLst>
          </p:cNvPr>
          <p:cNvSpPr/>
          <p:nvPr/>
        </p:nvSpPr>
        <p:spPr>
          <a:xfrm>
            <a:off x="412490" y="877466"/>
            <a:ext cx="20842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 function of our software</a:t>
            </a:r>
          </a:p>
        </p:txBody>
      </p: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7B551B7C-3085-45B7-AD9A-DDBD862D7E95}"/>
              </a:ext>
            </a:extLst>
          </p:cNvPr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7BF09BE6-49DD-4A8B-BBB7-2F60D37E96AA}"/>
                </a:ext>
              </a:extLst>
            </p:cNvPr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0" name="文本框 19">
              <a:extLst>
                <a:ext uri="{FF2B5EF4-FFF2-40B4-BE49-F238E27FC236}">
                  <a16:creationId xmlns:a16="http://schemas.microsoft.com/office/drawing/2014/main" id="{7EE51A3D-402D-4478-94DC-9781B8539201}"/>
                </a:ext>
              </a:extLst>
            </p:cNvPr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05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8C60DD44-8ABA-4588-A036-5D36DD67D7B2}"/>
                </a:ext>
              </a:extLst>
            </p:cNvPr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142" name="直接连接符 141">
                <a:extLst>
                  <a:ext uri="{FF2B5EF4-FFF2-40B4-BE49-F238E27FC236}">
                    <a16:creationId xmlns:a16="http://schemas.microsoft.com/office/drawing/2014/main" id="{AFA1E050-1B93-4229-A940-39826C921CB3}"/>
                  </a:ext>
                </a:extLst>
              </p:cNvPr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>
                <a:extLst>
                  <a:ext uri="{FF2B5EF4-FFF2-40B4-BE49-F238E27FC236}">
                    <a16:creationId xmlns:a16="http://schemas.microsoft.com/office/drawing/2014/main" id="{4B2BA902-CD4A-4E4B-85FF-9E273500FAC5}"/>
                  </a:ext>
                </a:extLst>
              </p:cNvPr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6637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>
            <a:extLst>
              <a:ext uri="{FF2B5EF4-FFF2-40B4-BE49-F238E27FC236}">
                <a16:creationId xmlns:a16="http://schemas.microsoft.com/office/drawing/2014/main" id="{28590730-F617-40BC-91B1-E2616C2982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734" y="1469213"/>
            <a:ext cx="1923505" cy="34195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矩形 4"/>
          <p:cNvSpPr/>
          <p:nvPr/>
        </p:nvSpPr>
        <p:spPr>
          <a:xfrm>
            <a:off x="412490" y="5240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相关软件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12490" y="905984"/>
            <a:ext cx="186461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Possible market research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47200" y="1192751"/>
            <a:ext cx="2124239" cy="3426739"/>
            <a:chOff x="503235" y="1779806"/>
            <a:chExt cx="1944529" cy="2715385"/>
          </a:xfrm>
        </p:grpSpPr>
        <p:sp>
          <p:nvSpPr>
            <p:cNvPr id="9" name="矩形 8"/>
            <p:cNvSpPr/>
            <p:nvPr/>
          </p:nvSpPr>
          <p:spPr>
            <a:xfrm>
              <a:off x="503238" y="1999302"/>
              <a:ext cx="1944526" cy="24958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85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390952" y="1779806"/>
              <a:ext cx="169102" cy="219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altLang="zh-CN" sz="12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503235" y="2172080"/>
              <a:ext cx="1944526" cy="547687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36240" y="2271247"/>
              <a:ext cx="1859475" cy="3658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难以让人满意</a:t>
              </a:r>
              <a:endPara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980110" y="2792115"/>
              <a:ext cx="990782" cy="243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内容不专业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980109" y="3251521"/>
              <a:ext cx="990782" cy="243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设计不友好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062282" y="3710927"/>
              <a:ext cx="826433" cy="243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对象人群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97936" y="4170331"/>
              <a:ext cx="1155130" cy="243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用户体验糟糕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611611" y="3148776"/>
              <a:ext cx="1727780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611611" y="3608182"/>
              <a:ext cx="1727780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611611" y="4067588"/>
              <a:ext cx="1727780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84" name="矩形 83"/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文本框 19"/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06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87" name="直接连接符 86"/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7" name="内容占位符 7">
            <a:extLst>
              <a:ext uri="{FF2B5EF4-FFF2-40B4-BE49-F238E27FC236}">
                <a16:creationId xmlns:a16="http://schemas.microsoft.com/office/drawing/2014/main" id="{DFD240FE-5038-4B83-AB7A-15373D512D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881" y="1479649"/>
            <a:ext cx="1923504" cy="34195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6660B450-3AEB-477F-B490-81F9A884E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1028" y="1479650"/>
            <a:ext cx="1923504" cy="34195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6" name="Freeform 10">
            <a:extLst>
              <a:ext uri="{FF2B5EF4-FFF2-40B4-BE49-F238E27FC236}">
                <a16:creationId xmlns:a16="http://schemas.microsoft.com/office/drawing/2014/main" id="{B2741070-76F9-494F-862C-F907203EA04F}"/>
              </a:ext>
            </a:extLst>
          </p:cNvPr>
          <p:cNvSpPr>
            <a:spLocks/>
          </p:cNvSpPr>
          <p:nvPr/>
        </p:nvSpPr>
        <p:spPr bwMode="auto">
          <a:xfrm>
            <a:off x="24140" y="1377002"/>
            <a:ext cx="378867" cy="355907"/>
          </a:xfrm>
          <a:custGeom>
            <a:avLst/>
            <a:gdLst>
              <a:gd name="T0" fmla="*/ 40 w 128"/>
              <a:gd name="T1" fmla="*/ 120 h 120"/>
              <a:gd name="T2" fmla="*/ 12 w 128"/>
              <a:gd name="T3" fmla="*/ 108 h 120"/>
              <a:gd name="T4" fmla="*/ 0 w 128"/>
              <a:gd name="T5" fmla="*/ 80 h 120"/>
              <a:gd name="T6" fmla="*/ 12 w 128"/>
              <a:gd name="T7" fmla="*/ 52 h 120"/>
              <a:gd name="T8" fmla="*/ 58 w 128"/>
              <a:gd name="T9" fmla="*/ 2 h 120"/>
              <a:gd name="T10" fmla="*/ 64 w 128"/>
              <a:gd name="T11" fmla="*/ 8 h 120"/>
              <a:gd name="T12" fmla="*/ 17 w 128"/>
              <a:gd name="T13" fmla="*/ 57 h 120"/>
              <a:gd name="T14" fmla="*/ 8 w 128"/>
              <a:gd name="T15" fmla="*/ 80 h 120"/>
              <a:gd name="T16" fmla="*/ 17 w 128"/>
              <a:gd name="T17" fmla="*/ 103 h 120"/>
              <a:gd name="T18" fmla="*/ 40 w 128"/>
              <a:gd name="T19" fmla="*/ 112 h 120"/>
              <a:gd name="T20" fmla="*/ 63 w 128"/>
              <a:gd name="T21" fmla="*/ 103 h 120"/>
              <a:gd name="T22" fmla="*/ 113 w 128"/>
              <a:gd name="T23" fmla="*/ 49 h 120"/>
              <a:gd name="T24" fmla="*/ 120 w 128"/>
              <a:gd name="T25" fmla="*/ 32 h 120"/>
              <a:gd name="T26" fmla="*/ 113 w 128"/>
              <a:gd name="T27" fmla="*/ 15 h 120"/>
              <a:gd name="T28" fmla="*/ 96 w 128"/>
              <a:gd name="T29" fmla="*/ 8 h 120"/>
              <a:gd name="T30" fmla="*/ 79 w 128"/>
              <a:gd name="T31" fmla="*/ 15 h 120"/>
              <a:gd name="T32" fmla="*/ 29 w 128"/>
              <a:gd name="T33" fmla="*/ 69 h 120"/>
              <a:gd name="T34" fmla="*/ 29 w 128"/>
              <a:gd name="T35" fmla="*/ 91 h 120"/>
              <a:gd name="T36" fmla="*/ 40 w 128"/>
              <a:gd name="T37" fmla="*/ 96 h 120"/>
              <a:gd name="T38" fmla="*/ 40 w 128"/>
              <a:gd name="T39" fmla="*/ 96 h 120"/>
              <a:gd name="T40" fmla="*/ 51 w 128"/>
              <a:gd name="T41" fmla="*/ 91 h 120"/>
              <a:gd name="T42" fmla="*/ 100 w 128"/>
              <a:gd name="T43" fmla="*/ 41 h 120"/>
              <a:gd name="T44" fmla="*/ 105 w 128"/>
              <a:gd name="T45" fmla="*/ 47 h 120"/>
              <a:gd name="T46" fmla="*/ 57 w 128"/>
              <a:gd name="T47" fmla="*/ 97 h 120"/>
              <a:gd name="T48" fmla="*/ 40 w 128"/>
              <a:gd name="T49" fmla="*/ 104 h 120"/>
              <a:gd name="T50" fmla="*/ 40 w 128"/>
              <a:gd name="T51" fmla="*/ 104 h 120"/>
              <a:gd name="T52" fmla="*/ 23 w 128"/>
              <a:gd name="T53" fmla="*/ 97 h 120"/>
              <a:gd name="T54" fmla="*/ 23 w 128"/>
              <a:gd name="T55" fmla="*/ 63 h 120"/>
              <a:gd name="T56" fmla="*/ 73 w 128"/>
              <a:gd name="T57" fmla="*/ 9 h 120"/>
              <a:gd name="T58" fmla="*/ 96 w 128"/>
              <a:gd name="T59" fmla="*/ 0 h 120"/>
              <a:gd name="T60" fmla="*/ 119 w 128"/>
              <a:gd name="T61" fmla="*/ 9 h 120"/>
              <a:gd name="T62" fmla="*/ 128 w 128"/>
              <a:gd name="T63" fmla="*/ 32 h 120"/>
              <a:gd name="T64" fmla="*/ 119 w 128"/>
              <a:gd name="T65" fmla="*/ 55 h 120"/>
              <a:gd name="T66" fmla="*/ 68 w 128"/>
              <a:gd name="T67" fmla="*/ 108 h 120"/>
              <a:gd name="T68" fmla="*/ 40 w 128"/>
              <a:gd name="T69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8" h="120">
                <a:moveTo>
                  <a:pt x="40" y="120"/>
                </a:moveTo>
                <a:cubicBezTo>
                  <a:pt x="29" y="120"/>
                  <a:pt x="19" y="116"/>
                  <a:pt x="12" y="108"/>
                </a:cubicBezTo>
                <a:cubicBezTo>
                  <a:pt x="4" y="101"/>
                  <a:pt x="0" y="91"/>
                  <a:pt x="0" y="80"/>
                </a:cubicBezTo>
                <a:cubicBezTo>
                  <a:pt x="0" y="69"/>
                  <a:pt x="4" y="59"/>
                  <a:pt x="12" y="52"/>
                </a:cubicBezTo>
                <a:cubicBezTo>
                  <a:pt x="58" y="2"/>
                  <a:pt x="58" y="2"/>
                  <a:pt x="58" y="2"/>
                </a:cubicBezTo>
                <a:cubicBezTo>
                  <a:pt x="64" y="8"/>
                  <a:pt x="64" y="8"/>
                  <a:pt x="64" y="8"/>
                </a:cubicBezTo>
                <a:cubicBezTo>
                  <a:pt x="17" y="57"/>
                  <a:pt x="17" y="57"/>
                  <a:pt x="17" y="57"/>
                </a:cubicBezTo>
                <a:cubicBezTo>
                  <a:pt x="11" y="63"/>
                  <a:pt x="8" y="71"/>
                  <a:pt x="8" y="80"/>
                </a:cubicBezTo>
                <a:cubicBezTo>
                  <a:pt x="8" y="89"/>
                  <a:pt x="11" y="97"/>
                  <a:pt x="17" y="103"/>
                </a:cubicBezTo>
                <a:cubicBezTo>
                  <a:pt x="23" y="109"/>
                  <a:pt x="31" y="112"/>
                  <a:pt x="40" y="112"/>
                </a:cubicBezTo>
                <a:cubicBezTo>
                  <a:pt x="49" y="112"/>
                  <a:pt x="57" y="109"/>
                  <a:pt x="63" y="103"/>
                </a:cubicBezTo>
                <a:cubicBezTo>
                  <a:pt x="113" y="49"/>
                  <a:pt x="113" y="49"/>
                  <a:pt x="113" y="49"/>
                </a:cubicBezTo>
                <a:cubicBezTo>
                  <a:pt x="118" y="44"/>
                  <a:pt x="120" y="38"/>
                  <a:pt x="120" y="32"/>
                </a:cubicBezTo>
                <a:cubicBezTo>
                  <a:pt x="120" y="26"/>
                  <a:pt x="118" y="20"/>
                  <a:pt x="113" y="15"/>
                </a:cubicBezTo>
                <a:cubicBezTo>
                  <a:pt x="108" y="10"/>
                  <a:pt x="102" y="8"/>
                  <a:pt x="96" y="8"/>
                </a:cubicBezTo>
                <a:cubicBezTo>
                  <a:pt x="90" y="8"/>
                  <a:pt x="84" y="10"/>
                  <a:pt x="79" y="15"/>
                </a:cubicBezTo>
                <a:cubicBezTo>
                  <a:pt x="29" y="69"/>
                  <a:pt x="29" y="69"/>
                  <a:pt x="29" y="69"/>
                </a:cubicBezTo>
                <a:cubicBezTo>
                  <a:pt x="22" y="75"/>
                  <a:pt x="22" y="85"/>
                  <a:pt x="29" y="91"/>
                </a:cubicBezTo>
                <a:cubicBezTo>
                  <a:pt x="32" y="94"/>
                  <a:pt x="36" y="96"/>
                  <a:pt x="40" y="96"/>
                </a:cubicBezTo>
                <a:cubicBezTo>
                  <a:pt x="40" y="96"/>
                  <a:pt x="40" y="96"/>
                  <a:pt x="40" y="96"/>
                </a:cubicBezTo>
                <a:cubicBezTo>
                  <a:pt x="44" y="96"/>
                  <a:pt x="48" y="94"/>
                  <a:pt x="51" y="91"/>
                </a:cubicBezTo>
                <a:cubicBezTo>
                  <a:pt x="100" y="41"/>
                  <a:pt x="100" y="41"/>
                  <a:pt x="100" y="41"/>
                </a:cubicBezTo>
                <a:cubicBezTo>
                  <a:pt x="105" y="47"/>
                  <a:pt x="105" y="47"/>
                  <a:pt x="105" y="47"/>
                </a:cubicBezTo>
                <a:cubicBezTo>
                  <a:pt x="57" y="97"/>
                  <a:pt x="57" y="97"/>
                  <a:pt x="57" y="97"/>
                </a:cubicBezTo>
                <a:cubicBezTo>
                  <a:pt x="52" y="102"/>
                  <a:pt x="46" y="104"/>
                  <a:pt x="40" y="104"/>
                </a:cubicBezTo>
                <a:cubicBezTo>
                  <a:pt x="40" y="104"/>
                  <a:pt x="40" y="104"/>
                  <a:pt x="40" y="104"/>
                </a:cubicBezTo>
                <a:cubicBezTo>
                  <a:pt x="34" y="104"/>
                  <a:pt x="28" y="102"/>
                  <a:pt x="23" y="97"/>
                </a:cubicBezTo>
                <a:cubicBezTo>
                  <a:pt x="14" y="88"/>
                  <a:pt x="14" y="72"/>
                  <a:pt x="23" y="63"/>
                </a:cubicBezTo>
                <a:cubicBezTo>
                  <a:pt x="73" y="9"/>
                  <a:pt x="73" y="9"/>
                  <a:pt x="73" y="9"/>
                </a:cubicBezTo>
                <a:cubicBezTo>
                  <a:pt x="79" y="3"/>
                  <a:pt x="87" y="0"/>
                  <a:pt x="96" y="0"/>
                </a:cubicBezTo>
                <a:cubicBezTo>
                  <a:pt x="105" y="0"/>
                  <a:pt x="113" y="3"/>
                  <a:pt x="119" y="9"/>
                </a:cubicBezTo>
                <a:cubicBezTo>
                  <a:pt x="125" y="15"/>
                  <a:pt x="128" y="23"/>
                  <a:pt x="128" y="32"/>
                </a:cubicBezTo>
                <a:cubicBezTo>
                  <a:pt x="128" y="41"/>
                  <a:pt x="125" y="49"/>
                  <a:pt x="119" y="55"/>
                </a:cubicBezTo>
                <a:cubicBezTo>
                  <a:pt x="68" y="108"/>
                  <a:pt x="68" y="108"/>
                  <a:pt x="68" y="108"/>
                </a:cubicBezTo>
                <a:cubicBezTo>
                  <a:pt x="61" y="116"/>
                  <a:pt x="51" y="120"/>
                  <a:pt x="40" y="120"/>
                </a:cubicBezTo>
              </a:path>
            </a:pathLst>
          </a:custGeom>
          <a:solidFill>
            <a:srgbClr val="394A5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36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6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矩形 117">
            <a:extLst>
              <a:ext uri="{FF2B5EF4-FFF2-40B4-BE49-F238E27FC236}">
                <a16:creationId xmlns:a16="http://schemas.microsoft.com/office/drawing/2014/main" id="{A6D2D74C-8590-49C8-B3F0-35A989662490}"/>
              </a:ext>
            </a:extLst>
          </p:cNvPr>
          <p:cNvSpPr/>
          <p:nvPr/>
        </p:nvSpPr>
        <p:spPr>
          <a:xfrm>
            <a:off x="2923068" y="1338411"/>
            <a:ext cx="6050859" cy="3218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D2C36F91-73C6-4DE7-B2A8-83445DB07D8E}"/>
              </a:ext>
            </a:extLst>
          </p:cNvPr>
          <p:cNvSpPr/>
          <p:nvPr/>
        </p:nvSpPr>
        <p:spPr>
          <a:xfrm>
            <a:off x="6796326" y="1795970"/>
            <a:ext cx="1736114" cy="275230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2087F51-4FF8-440C-854F-682361A599A1}"/>
              </a:ext>
            </a:extLst>
          </p:cNvPr>
          <p:cNvSpPr/>
          <p:nvPr/>
        </p:nvSpPr>
        <p:spPr>
          <a:xfrm>
            <a:off x="5472100" y="1795959"/>
            <a:ext cx="1324226" cy="275232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2490" y="5240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任务分配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913383" y="595214"/>
            <a:ext cx="4949799" cy="56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本组编程采用</a:t>
            </a:r>
            <a:r>
              <a:rPr lang="zh-CN" altLang="en-US" sz="1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两人一组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</a:t>
            </a:r>
            <a:r>
              <a:rPr lang="zh-CN" altLang="en-US" sz="1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互相</a:t>
            </a:r>
            <a:r>
              <a:rPr lang="en-US" altLang="zh-CN" sz="1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review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的模式进行编程工作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W8-w10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第一次迭代；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w11-w14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第二次迭代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70D08F7-6C43-4311-A0A1-4A3C50BD4D1E}"/>
              </a:ext>
            </a:extLst>
          </p:cNvPr>
          <p:cNvGrpSpPr/>
          <p:nvPr/>
        </p:nvGrpSpPr>
        <p:grpSpPr>
          <a:xfrm>
            <a:off x="170073" y="1368582"/>
            <a:ext cx="3676767" cy="3305141"/>
            <a:chOff x="399979" y="1202609"/>
            <a:chExt cx="3676767" cy="3305141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5A0D755D-D9CE-4636-A580-9ED3D486C29D}"/>
                </a:ext>
              </a:extLst>
            </p:cNvPr>
            <p:cNvSpPr/>
            <p:nvPr/>
          </p:nvSpPr>
          <p:spPr>
            <a:xfrm>
              <a:off x="399979" y="1202609"/>
              <a:ext cx="2607215" cy="33051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945A628B-42E3-48D7-901F-83A5A4DE12CB}"/>
                </a:ext>
              </a:extLst>
            </p:cNvPr>
            <p:cNvGrpSpPr/>
            <p:nvPr/>
          </p:nvGrpSpPr>
          <p:grpSpPr>
            <a:xfrm>
              <a:off x="537072" y="3483947"/>
              <a:ext cx="3179945" cy="810415"/>
              <a:chOff x="470090" y="2666022"/>
              <a:chExt cx="3179945" cy="810415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470090" y="2924275"/>
                <a:ext cx="460976" cy="335242"/>
                <a:chOff x="3889375" y="3302000"/>
                <a:chExt cx="261938" cy="231776"/>
              </a:xfrm>
              <a:solidFill>
                <a:srgbClr val="394A57"/>
              </a:solidFill>
            </p:grpSpPr>
            <p:sp>
              <p:nvSpPr>
                <p:cNvPr id="19" name="Freeform 11"/>
                <p:cNvSpPr>
                  <a:spLocks/>
                </p:cNvSpPr>
                <p:nvPr/>
              </p:nvSpPr>
              <p:spPr bwMode="auto">
                <a:xfrm>
                  <a:off x="3956050" y="3354388"/>
                  <a:ext cx="57150" cy="98425"/>
                </a:xfrm>
                <a:custGeom>
                  <a:avLst/>
                  <a:gdLst>
                    <a:gd name="T0" fmla="*/ 36 w 36"/>
                    <a:gd name="T1" fmla="*/ 62 h 62"/>
                    <a:gd name="T2" fmla="*/ 10 w 36"/>
                    <a:gd name="T3" fmla="*/ 62 h 62"/>
                    <a:gd name="T4" fmla="*/ 10 w 36"/>
                    <a:gd name="T5" fmla="*/ 52 h 62"/>
                    <a:gd name="T6" fmla="*/ 25 w 36"/>
                    <a:gd name="T7" fmla="*/ 52 h 62"/>
                    <a:gd name="T8" fmla="*/ 25 w 36"/>
                    <a:gd name="T9" fmla="*/ 10 h 62"/>
                    <a:gd name="T10" fmla="*/ 0 w 36"/>
                    <a:gd name="T11" fmla="*/ 10 h 62"/>
                    <a:gd name="T12" fmla="*/ 0 w 36"/>
                    <a:gd name="T13" fmla="*/ 0 h 62"/>
                    <a:gd name="T14" fmla="*/ 36 w 36"/>
                    <a:gd name="T15" fmla="*/ 0 h 62"/>
                    <a:gd name="T16" fmla="*/ 36 w 36"/>
                    <a:gd name="T17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6" h="62">
                      <a:moveTo>
                        <a:pt x="36" y="62"/>
                      </a:moveTo>
                      <a:lnTo>
                        <a:pt x="10" y="62"/>
                      </a:lnTo>
                      <a:lnTo>
                        <a:pt x="10" y="52"/>
                      </a:lnTo>
                      <a:lnTo>
                        <a:pt x="25" y="52"/>
                      </a:lnTo>
                      <a:lnTo>
                        <a:pt x="25" y="10"/>
                      </a:lnTo>
                      <a:lnTo>
                        <a:pt x="0" y="10"/>
                      </a:lnTo>
                      <a:lnTo>
                        <a:pt x="0" y="0"/>
                      </a:lnTo>
                      <a:lnTo>
                        <a:pt x="36" y="0"/>
                      </a:lnTo>
                      <a:lnTo>
                        <a:pt x="36" y="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0" name="Freeform 12"/>
                <p:cNvSpPr>
                  <a:spLocks/>
                </p:cNvSpPr>
                <p:nvPr/>
              </p:nvSpPr>
              <p:spPr bwMode="auto">
                <a:xfrm>
                  <a:off x="4002088" y="3302000"/>
                  <a:ext cx="149225" cy="203200"/>
                </a:xfrm>
                <a:custGeom>
                  <a:avLst/>
                  <a:gdLst>
                    <a:gd name="T0" fmla="*/ 94 w 94"/>
                    <a:gd name="T1" fmla="*/ 128 h 128"/>
                    <a:gd name="T2" fmla="*/ 0 w 94"/>
                    <a:gd name="T3" fmla="*/ 95 h 128"/>
                    <a:gd name="T4" fmla="*/ 3 w 94"/>
                    <a:gd name="T5" fmla="*/ 85 h 128"/>
                    <a:gd name="T6" fmla="*/ 84 w 94"/>
                    <a:gd name="T7" fmla="*/ 113 h 128"/>
                    <a:gd name="T8" fmla="*/ 84 w 94"/>
                    <a:gd name="T9" fmla="*/ 15 h 128"/>
                    <a:gd name="T10" fmla="*/ 3 w 94"/>
                    <a:gd name="T11" fmla="*/ 43 h 128"/>
                    <a:gd name="T12" fmla="*/ 0 w 94"/>
                    <a:gd name="T13" fmla="*/ 33 h 128"/>
                    <a:gd name="T14" fmla="*/ 94 w 94"/>
                    <a:gd name="T15" fmla="*/ 0 h 128"/>
                    <a:gd name="T16" fmla="*/ 94 w 94"/>
                    <a:gd name="T17" fmla="*/ 12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4" h="128">
                      <a:moveTo>
                        <a:pt x="94" y="128"/>
                      </a:moveTo>
                      <a:lnTo>
                        <a:pt x="0" y="95"/>
                      </a:lnTo>
                      <a:lnTo>
                        <a:pt x="3" y="85"/>
                      </a:lnTo>
                      <a:lnTo>
                        <a:pt x="84" y="113"/>
                      </a:lnTo>
                      <a:lnTo>
                        <a:pt x="84" y="15"/>
                      </a:lnTo>
                      <a:lnTo>
                        <a:pt x="3" y="43"/>
                      </a:lnTo>
                      <a:lnTo>
                        <a:pt x="0" y="33"/>
                      </a:lnTo>
                      <a:lnTo>
                        <a:pt x="94" y="0"/>
                      </a:lnTo>
                      <a:lnTo>
                        <a:pt x="94" y="12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" name="Freeform 13"/>
                <p:cNvSpPr>
                  <a:spLocks/>
                </p:cNvSpPr>
                <p:nvPr/>
              </p:nvSpPr>
              <p:spPr bwMode="auto">
                <a:xfrm>
                  <a:off x="4035425" y="3352800"/>
                  <a:ext cx="77787" cy="42863"/>
                </a:xfrm>
                <a:custGeom>
                  <a:avLst/>
                  <a:gdLst>
                    <a:gd name="T0" fmla="*/ 2 w 49"/>
                    <a:gd name="T1" fmla="*/ 27 h 27"/>
                    <a:gd name="T2" fmla="*/ 0 w 49"/>
                    <a:gd name="T3" fmla="*/ 17 h 27"/>
                    <a:gd name="T4" fmla="*/ 46 w 49"/>
                    <a:gd name="T5" fmla="*/ 0 h 27"/>
                    <a:gd name="T6" fmla="*/ 49 w 49"/>
                    <a:gd name="T7" fmla="*/ 9 h 27"/>
                    <a:gd name="T8" fmla="*/ 2 w 49"/>
                    <a:gd name="T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" h="27">
                      <a:moveTo>
                        <a:pt x="2" y="27"/>
                      </a:moveTo>
                      <a:lnTo>
                        <a:pt x="0" y="17"/>
                      </a:lnTo>
                      <a:lnTo>
                        <a:pt x="46" y="0"/>
                      </a:lnTo>
                      <a:lnTo>
                        <a:pt x="49" y="9"/>
                      </a:lnTo>
                      <a:lnTo>
                        <a:pt x="2" y="2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2" name="Freeform 14"/>
                <p:cNvSpPr>
                  <a:spLocks noEditPoints="1"/>
                </p:cNvSpPr>
                <p:nvPr/>
              </p:nvSpPr>
              <p:spPr bwMode="auto">
                <a:xfrm>
                  <a:off x="3889375" y="3354388"/>
                  <a:ext cx="49212" cy="98425"/>
                </a:xfrm>
                <a:custGeom>
                  <a:avLst/>
                  <a:gdLst>
                    <a:gd name="T0" fmla="*/ 31 w 31"/>
                    <a:gd name="T1" fmla="*/ 62 h 62"/>
                    <a:gd name="T2" fmla="*/ 0 w 31"/>
                    <a:gd name="T3" fmla="*/ 62 h 62"/>
                    <a:gd name="T4" fmla="*/ 0 w 31"/>
                    <a:gd name="T5" fmla="*/ 0 h 62"/>
                    <a:gd name="T6" fmla="*/ 31 w 31"/>
                    <a:gd name="T7" fmla="*/ 0 h 62"/>
                    <a:gd name="T8" fmla="*/ 31 w 31"/>
                    <a:gd name="T9" fmla="*/ 62 h 62"/>
                    <a:gd name="T10" fmla="*/ 11 w 31"/>
                    <a:gd name="T11" fmla="*/ 52 h 62"/>
                    <a:gd name="T12" fmla="*/ 21 w 31"/>
                    <a:gd name="T13" fmla="*/ 52 h 62"/>
                    <a:gd name="T14" fmla="*/ 21 w 31"/>
                    <a:gd name="T15" fmla="*/ 10 h 62"/>
                    <a:gd name="T16" fmla="*/ 11 w 31"/>
                    <a:gd name="T17" fmla="*/ 10 h 62"/>
                    <a:gd name="T18" fmla="*/ 11 w 31"/>
                    <a:gd name="T19" fmla="*/ 5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1" h="62">
                      <a:moveTo>
                        <a:pt x="31" y="62"/>
                      </a:moveTo>
                      <a:lnTo>
                        <a:pt x="0" y="62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62"/>
                      </a:lnTo>
                      <a:close/>
                      <a:moveTo>
                        <a:pt x="11" y="52"/>
                      </a:moveTo>
                      <a:lnTo>
                        <a:pt x="21" y="52"/>
                      </a:lnTo>
                      <a:lnTo>
                        <a:pt x="21" y="10"/>
                      </a:lnTo>
                      <a:lnTo>
                        <a:pt x="11" y="10"/>
                      </a:lnTo>
                      <a:lnTo>
                        <a:pt x="11" y="5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3" name="Freeform 15"/>
                <p:cNvSpPr>
                  <a:spLocks/>
                </p:cNvSpPr>
                <p:nvPr/>
              </p:nvSpPr>
              <p:spPr bwMode="auto">
                <a:xfrm>
                  <a:off x="3922713" y="3468688"/>
                  <a:ext cx="80962" cy="65088"/>
                </a:xfrm>
                <a:custGeom>
                  <a:avLst/>
                  <a:gdLst>
                    <a:gd name="T0" fmla="*/ 16 w 40"/>
                    <a:gd name="T1" fmla="*/ 32 h 32"/>
                    <a:gd name="T2" fmla="*/ 0 w 40"/>
                    <a:gd name="T3" fmla="*/ 16 h 32"/>
                    <a:gd name="T4" fmla="*/ 0 w 40"/>
                    <a:gd name="T5" fmla="*/ 0 h 32"/>
                    <a:gd name="T6" fmla="*/ 8 w 40"/>
                    <a:gd name="T7" fmla="*/ 0 h 32"/>
                    <a:gd name="T8" fmla="*/ 8 w 40"/>
                    <a:gd name="T9" fmla="*/ 16 h 32"/>
                    <a:gd name="T10" fmla="*/ 16 w 40"/>
                    <a:gd name="T11" fmla="*/ 24 h 32"/>
                    <a:gd name="T12" fmla="*/ 24 w 40"/>
                    <a:gd name="T13" fmla="*/ 16 h 32"/>
                    <a:gd name="T14" fmla="*/ 24 w 40"/>
                    <a:gd name="T15" fmla="*/ 0 h 32"/>
                    <a:gd name="T16" fmla="*/ 40 w 40"/>
                    <a:gd name="T17" fmla="*/ 0 h 32"/>
                    <a:gd name="T18" fmla="*/ 40 w 40"/>
                    <a:gd name="T19" fmla="*/ 8 h 32"/>
                    <a:gd name="T20" fmla="*/ 32 w 40"/>
                    <a:gd name="T21" fmla="*/ 8 h 32"/>
                    <a:gd name="T22" fmla="*/ 32 w 40"/>
                    <a:gd name="T23" fmla="*/ 16 h 32"/>
                    <a:gd name="T24" fmla="*/ 16 w 40"/>
                    <a:gd name="T25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32">
                      <a:moveTo>
                        <a:pt x="16" y="32"/>
                      </a:moveTo>
                      <a:cubicBezTo>
                        <a:pt x="7" y="32"/>
                        <a:pt x="0" y="25"/>
                        <a:pt x="0" y="1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8" y="20"/>
                        <a:pt x="12" y="24"/>
                        <a:pt x="16" y="24"/>
                      </a:cubicBezTo>
                      <a:cubicBezTo>
                        <a:pt x="20" y="24"/>
                        <a:pt x="24" y="20"/>
                        <a:pt x="24" y="16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32" y="8"/>
                        <a:pt x="32" y="8"/>
                        <a:pt x="32" y="8"/>
                      </a:cubicBezTo>
                      <a:cubicBezTo>
                        <a:pt x="32" y="16"/>
                        <a:pt x="32" y="16"/>
                        <a:pt x="32" y="16"/>
                      </a:cubicBezTo>
                      <a:cubicBezTo>
                        <a:pt x="32" y="25"/>
                        <a:pt x="25" y="32"/>
                        <a:pt x="16" y="3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72" name="矩形 71"/>
              <p:cNvSpPr/>
              <p:nvPr/>
            </p:nvSpPr>
            <p:spPr>
              <a:xfrm>
                <a:off x="1042819" y="2666022"/>
                <a:ext cx="2607216" cy="8104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集成测试：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J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数据储存编码：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I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代码调试：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K</a:t>
                </a: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F3C5954-DA23-450D-A169-CFE37375AD8A}"/>
                </a:ext>
              </a:extLst>
            </p:cNvPr>
            <p:cNvGrpSpPr/>
            <p:nvPr/>
          </p:nvGrpSpPr>
          <p:grpSpPr>
            <a:xfrm>
              <a:off x="536074" y="2426217"/>
              <a:ext cx="3540672" cy="1055995"/>
              <a:chOff x="468942" y="1900664"/>
              <a:chExt cx="3540672" cy="1055995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468942" y="2226339"/>
                <a:ext cx="462124" cy="376572"/>
                <a:chOff x="5908675" y="1281113"/>
                <a:chExt cx="246063" cy="260350"/>
              </a:xfrm>
              <a:solidFill>
                <a:srgbClr val="394A57"/>
              </a:solidFill>
            </p:grpSpPr>
            <p:sp>
              <p:nvSpPr>
                <p:cNvPr id="13" name="Rectangle 5"/>
                <p:cNvSpPr>
                  <a:spLocks noChangeArrowheads="1"/>
                </p:cNvSpPr>
                <p:nvPr/>
              </p:nvSpPr>
              <p:spPr bwMode="auto">
                <a:xfrm>
                  <a:off x="6024563" y="1320800"/>
                  <a:ext cx="15875" cy="1635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4" name="Freeform 6"/>
                <p:cNvSpPr>
                  <a:spLocks/>
                </p:cNvSpPr>
                <p:nvPr/>
              </p:nvSpPr>
              <p:spPr bwMode="auto">
                <a:xfrm>
                  <a:off x="5908675" y="1501775"/>
                  <a:ext cx="131762" cy="39688"/>
                </a:xfrm>
                <a:custGeom>
                  <a:avLst/>
                  <a:gdLst>
                    <a:gd name="T0" fmla="*/ 64 w 64"/>
                    <a:gd name="T1" fmla="*/ 20 h 20"/>
                    <a:gd name="T2" fmla="*/ 56 w 64"/>
                    <a:gd name="T3" fmla="*/ 20 h 20"/>
                    <a:gd name="T4" fmla="*/ 44 w 64"/>
                    <a:gd name="T5" fmla="*/ 8 h 20"/>
                    <a:gd name="T6" fmla="*/ 0 w 64"/>
                    <a:gd name="T7" fmla="*/ 8 h 20"/>
                    <a:gd name="T8" fmla="*/ 0 w 64"/>
                    <a:gd name="T9" fmla="*/ 0 h 20"/>
                    <a:gd name="T10" fmla="*/ 44 w 64"/>
                    <a:gd name="T11" fmla="*/ 0 h 20"/>
                    <a:gd name="T12" fmla="*/ 64 w 64"/>
                    <a:gd name="T13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" h="20">
                      <a:moveTo>
                        <a:pt x="64" y="20"/>
                      </a:move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6" y="13"/>
                        <a:pt x="51" y="8"/>
                        <a:pt x="44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55" y="0"/>
                        <a:pt x="64" y="9"/>
                        <a:pt x="64" y="2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5" name="Freeform 7"/>
                <p:cNvSpPr>
                  <a:spLocks/>
                </p:cNvSpPr>
                <p:nvPr/>
              </p:nvSpPr>
              <p:spPr bwMode="auto">
                <a:xfrm>
                  <a:off x="6024563" y="1501775"/>
                  <a:ext cx="130175" cy="39688"/>
                </a:xfrm>
                <a:custGeom>
                  <a:avLst/>
                  <a:gdLst>
                    <a:gd name="T0" fmla="*/ 8 w 64"/>
                    <a:gd name="T1" fmla="*/ 20 h 20"/>
                    <a:gd name="T2" fmla="*/ 0 w 64"/>
                    <a:gd name="T3" fmla="*/ 20 h 20"/>
                    <a:gd name="T4" fmla="*/ 20 w 64"/>
                    <a:gd name="T5" fmla="*/ 0 h 20"/>
                    <a:gd name="T6" fmla="*/ 64 w 64"/>
                    <a:gd name="T7" fmla="*/ 0 h 20"/>
                    <a:gd name="T8" fmla="*/ 64 w 64"/>
                    <a:gd name="T9" fmla="*/ 8 h 20"/>
                    <a:gd name="T10" fmla="*/ 20 w 64"/>
                    <a:gd name="T11" fmla="*/ 8 h 20"/>
                    <a:gd name="T12" fmla="*/ 8 w 64"/>
                    <a:gd name="T13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" h="20">
                      <a:moveTo>
                        <a:pt x="8" y="20"/>
                      </a:move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9"/>
                        <a:pt x="9" y="0"/>
                        <a:pt x="20" y="0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64" y="8"/>
                        <a:pt x="64" y="8"/>
                        <a:pt x="64" y="8"/>
                      </a:cubicBezTo>
                      <a:cubicBezTo>
                        <a:pt x="20" y="8"/>
                        <a:pt x="20" y="8"/>
                        <a:pt x="20" y="8"/>
                      </a:cubicBezTo>
                      <a:cubicBezTo>
                        <a:pt x="13" y="8"/>
                        <a:pt x="8" y="13"/>
                        <a:pt x="8" y="2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6" name="Freeform 8"/>
                <p:cNvSpPr>
                  <a:spLocks/>
                </p:cNvSpPr>
                <p:nvPr/>
              </p:nvSpPr>
              <p:spPr bwMode="auto">
                <a:xfrm>
                  <a:off x="5908675" y="1281113"/>
                  <a:ext cx="131762" cy="203200"/>
                </a:xfrm>
                <a:custGeom>
                  <a:avLst/>
                  <a:gdLst>
                    <a:gd name="T0" fmla="*/ 48 w 64"/>
                    <a:gd name="T1" fmla="*/ 100 h 100"/>
                    <a:gd name="T2" fmla="*/ 0 w 64"/>
                    <a:gd name="T3" fmla="*/ 100 h 100"/>
                    <a:gd name="T4" fmla="*/ 0 w 64"/>
                    <a:gd name="T5" fmla="*/ 0 h 100"/>
                    <a:gd name="T6" fmla="*/ 44 w 64"/>
                    <a:gd name="T7" fmla="*/ 0 h 100"/>
                    <a:gd name="T8" fmla="*/ 64 w 64"/>
                    <a:gd name="T9" fmla="*/ 20 h 100"/>
                    <a:gd name="T10" fmla="*/ 56 w 64"/>
                    <a:gd name="T11" fmla="*/ 20 h 100"/>
                    <a:gd name="T12" fmla="*/ 44 w 64"/>
                    <a:gd name="T13" fmla="*/ 8 h 100"/>
                    <a:gd name="T14" fmla="*/ 8 w 64"/>
                    <a:gd name="T15" fmla="*/ 8 h 100"/>
                    <a:gd name="T16" fmla="*/ 8 w 64"/>
                    <a:gd name="T17" fmla="*/ 92 h 100"/>
                    <a:gd name="T18" fmla="*/ 48 w 64"/>
                    <a:gd name="T19" fmla="*/ 92 h 100"/>
                    <a:gd name="T20" fmla="*/ 48 w 64"/>
                    <a:gd name="T21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4" h="100">
                      <a:moveTo>
                        <a:pt x="48" y="100"/>
                      </a:move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55" y="0"/>
                        <a:pt x="64" y="9"/>
                        <a:pt x="64" y="20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6" y="13"/>
                        <a:pt x="51" y="8"/>
                        <a:pt x="44" y="8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92"/>
                        <a:pt x="8" y="92"/>
                        <a:pt x="8" y="92"/>
                      </a:cubicBezTo>
                      <a:cubicBezTo>
                        <a:pt x="48" y="92"/>
                        <a:pt x="48" y="92"/>
                        <a:pt x="48" y="92"/>
                      </a:cubicBezTo>
                      <a:lnTo>
                        <a:pt x="48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7" name="Freeform 9"/>
                <p:cNvSpPr>
                  <a:spLocks/>
                </p:cNvSpPr>
                <p:nvPr/>
              </p:nvSpPr>
              <p:spPr bwMode="auto">
                <a:xfrm>
                  <a:off x="6024563" y="1281113"/>
                  <a:ext cx="130175" cy="203200"/>
                </a:xfrm>
                <a:custGeom>
                  <a:avLst/>
                  <a:gdLst>
                    <a:gd name="T0" fmla="*/ 64 w 64"/>
                    <a:gd name="T1" fmla="*/ 100 h 100"/>
                    <a:gd name="T2" fmla="*/ 16 w 64"/>
                    <a:gd name="T3" fmla="*/ 100 h 100"/>
                    <a:gd name="T4" fmla="*/ 16 w 64"/>
                    <a:gd name="T5" fmla="*/ 92 h 100"/>
                    <a:gd name="T6" fmla="*/ 56 w 64"/>
                    <a:gd name="T7" fmla="*/ 92 h 100"/>
                    <a:gd name="T8" fmla="*/ 56 w 64"/>
                    <a:gd name="T9" fmla="*/ 8 h 100"/>
                    <a:gd name="T10" fmla="*/ 20 w 64"/>
                    <a:gd name="T11" fmla="*/ 8 h 100"/>
                    <a:gd name="T12" fmla="*/ 8 w 64"/>
                    <a:gd name="T13" fmla="*/ 20 h 100"/>
                    <a:gd name="T14" fmla="*/ 0 w 64"/>
                    <a:gd name="T15" fmla="*/ 20 h 100"/>
                    <a:gd name="T16" fmla="*/ 20 w 64"/>
                    <a:gd name="T17" fmla="*/ 0 h 100"/>
                    <a:gd name="T18" fmla="*/ 64 w 64"/>
                    <a:gd name="T19" fmla="*/ 0 h 100"/>
                    <a:gd name="T20" fmla="*/ 64 w 64"/>
                    <a:gd name="T21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4" h="100">
                      <a:moveTo>
                        <a:pt x="64" y="100"/>
                      </a:moveTo>
                      <a:cubicBezTo>
                        <a:pt x="16" y="100"/>
                        <a:pt x="16" y="100"/>
                        <a:pt x="16" y="100"/>
                      </a:cubicBezTo>
                      <a:cubicBezTo>
                        <a:pt x="16" y="92"/>
                        <a:pt x="16" y="92"/>
                        <a:pt x="16" y="92"/>
                      </a:cubicBezTo>
                      <a:cubicBezTo>
                        <a:pt x="56" y="92"/>
                        <a:pt x="56" y="92"/>
                        <a:pt x="56" y="92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0" y="8"/>
                        <a:pt x="20" y="8"/>
                        <a:pt x="20" y="8"/>
                      </a:cubicBezTo>
                      <a:cubicBezTo>
                        <a:pt x="13" y="8"/>
                        <a:pt x="8" y="13"/>
                        <a:pt x="8" y="2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9"/>
                        <a:pt x="9" y="0"/>
                        <a:pt x="20" y="0"/>
                      </a:cubicBezTo>
                      <a:cubicBezTo>
                        <a:pt x="64" y="0"/>
                        <a:pt x="64" y="0"/>
                        <a:pt x="64" y="0"/>
                      </a:cubicBezTo>
                      <a:lnTo>
                        <a:pt x="64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1042819" y="1900664"/>
                <a:ext cx="2966795" cy="1055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功能设计：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E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数据储存模式设计：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F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界面编码：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G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后端功能编码：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H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28DFBCA-7F6B-47B8-A2AD-F32D68B526D4}"/>
                </a:ext>
              </a:extLst>
            </p:cNvPr>
            <p:cNvGrpSpPr/>
            <p:nvPr/>
          </p:nvGrpSpPr>
          <p:grpSpPr>
            <a:xfrm>
              <a:off x="536074" y="1372947"/>
              <a:ext cx="2928182" cy="1055995"/>
              <a:chOff x="462056" y="1294314"/>
              <a:chExt cx="2928182" cy="1055995"/>
            </a:xfrm>
          </p:grpSpPr>
          <p:grpSp>
            <p:nvGrpSpPr>
              <p:cNvPr id="30" name="组合 29"/>
              <p:cNvGrpSpPr/>
              <p:nvPr/>
            </p:nvGrpSpPr>
            <p:grpSpPr>
              <a:xfrm>
                <a:off x="462056" y="1551364"/>
                <a:ext cx="462124" cy="371980"/>
                <a:chOff x="5903913" y="4632325"/>
                <a:chExt cx="257175" cy="257176"/>
              </a:xfrm>
              <a:solidFill>
                <a:srgbClr val="394A57"/>
              </a:solidFill>
            </p:grpSpPr>
            <p:sp>
              <p:nvSpPr>
                <p:cNvPr id="24" name="Freeform 16"/>
                <p:cNvSpPr>
                  <a:spLocks/>
                </p:cNvSpPr>
                <p:nvPr/>
              </p:nvSpPr>
              <p:spPr bwMode="auto">
                <a:xfrm>
                  <a:off x="5934075" y="4783138"/>
                  <a:ext cx="195262" cy="106363"/>
                </a:xfrm>
                <a:custGeom>
                  <a:avLst/>
                  <a:gdLst>
                    <a:gd name="T0" fmla="*/ 123 w 123"/>
                    <a:gd name="T1" fmla="*/ 67 h 67"/>
                    <a:gd name="T2" fmla="*/ 0 w 123"/>
                    <a:gd name="T3" fmla="*/ 67 h 67"/>
                    <a:gd name="T4" fmla="*/ 0 w 123"/>
                    <a:gd name="T5" fmla="*/ 0 h 67"/>
                    <a:gd name="T6" fmla="*/ 10 w 123"/>
                    <a:gd name="T7" fmla="*/ 0 h 67"/>
                    <a:gd name="T8" fmla="*/ 10 w 123"/>
                    <a:gd name="T9" fmla="*/ 57 h 67"/>
                    <a:gd name="T10" fmla="*/ 113 w 123"/>
                    <a:gd name="T11" fmla="*/ 57 h 67"/>
                    <a:gd name="T12" fmla="*/ 113 w 123"/>
                    <a:gd name="T13" fmla="*/ 0 h 67"/>
                    <a:gd name="T14" fmla="*/ 123 w 123"/>
                    <a:gd name="T15" fmla="*/ 0 h 67"/>
                    <a:gd name="T16" fmla="*/ 123 w 123"/>
                    <a:gd name="T17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3" h="67">
                      <a:moveTo>
                        <a:pt x="123" y="67"/>
                      </a:moveTo>
                      <a:lnTo>
                        <a:pt x="0" y="67"/>
                      </a:lnTo>
                      <a:lnTo>
                        <a:pt x="0" y="0"/>
                      </a:lnTo>
                      <a:lnTo>
                        <a:pt x="10" y="0"/>
                      </a:lnTo>
                      <a:lnTo>
                        <a:pt x="10" y="57"/>
                      </a:lnTo>
                      <a:lnTo>
                        <a:pt x="113" y="57"/>
                      </a:lnTo>
                      <a:lnTo>
                        <a:pt x="113" y="0"/>
                      </a:lnTo>
                      <a:lnTo>
                        <a:pt x="123" y="0"/>
                      </a:lnTo>
                      <a:lnTo>
                        <a:pt x="123" y="6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5" name="Freeform 17"/>
                <p:cNvSpPr>
                  <a:spLocks/>
                </p:cNvSpPr>
                <p:nvPr/>
              </p:nvSpPr>
              <p:spPr bwMode="auto">
                <a:xfrm>
                  <a:off x="5903913" y="4632325"/>
                  <a:ext cx="257175" cy="149225"/>
                </a:xfrm>
                <a:custGeom>
                  <a:avLst/>
                  <a:gdLst>
                    <a:gd name="T0" fmla="*/ 154 w 162"/>
                    <a:gd name="T1" fmla="*/ 94 h 94"/>
                    <a:gd name="T2" fmla="*/ 81 w 162"/>
                    <a:gd name="T3" fmla="*/ 15 h 94"/>
                    <a:gd name="T4" fmla="*/ 7 w 162"/>
                    <a:gd name="T5" fmla="*/ 94 h 94"/>
                    <a:gd name="T6" fmla="*/ 0 w 162"/>
                    <a:gd name="T7" fmla="*/ 86 h 94"/>
                    <a:gd name="T8" fmla="*/ 81 w 162"/>
                    <a:gd name="T9" fmla="*/ 0 h 94"/>
                    <a:gd name="T10" fmla="*/ 162 w 162"/>
                    <a:gd name="T11" fmla="*/ 86 h 94"/>
                    <a:gd name="T12" fmla="*/ 154 w 162"/>
                    <a:gd name="T13" fmla="*/ 9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2" h="94">
                      <a:moveTo>
                        <a:pt x="154" y="94"/>
                      </a:moveTo>
                      <a:lnTo>
                        <a:pt x="81" y="15"/>
                      </a:lnTo>
                      <a:lnTo>
                        <a:pt x="7" y="94"/>
                      </a:lnTo>
                      <a:lnTo>
                        <a:pt x="0" y="86"/>
                      </a:lnTo>
                      <a:lnTo>
                        <a:pt x="81" y="0"/>
                      </a:lnTo>
                      <a:lnTo>
                        <a:pt x="162" y="86"/>
                      </a:lnTo>
                      <a:lnTo>
                        <a:pt x="154" y="9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Freeform 18"/>
                <p:cNvSpPr>
                  <a:spLocks/>
                </p:cNvSpPr>
                <p:nvPr/>
              </p:nvSpPr>
              <p:spPr bwMode="auto">
                <a:xfrm>
                  <a:off x="5999163" y="4783138"/>
                  <a:ext cx="65087" cy="73025"/>
                </a:xfrm>
                <a:custGeom>
                  <a:avLst/>
                  <a:gdLst>
                    <a:gd name="T0" fmla="*/ 41 w 41"/>
                    <a:gd name="T1" fmla="*/ 46 h 46"/>
                    <a:gd name="T2" fmla="*/ 31 w 41"/>
                    <a:gd name="T3" fmla="*/ 46 h 46"/>
                    <a:gd name="T4" fmla="*/ 31 w 41"/>
                    <a:gd name="T5" fmla="*/ 10 h 46"/>
                    <a:gd name="T6" fmla="*/ 10 w 41"/>
                    <a:gd name="T7" fmla="*/ 10 h 46"/>
                    <a:gd name="T8" fmla="*/ 10 w 41"/>
                    <a:gd name="T9" fmla="*/ 46 h 46"/>
                    <a:gd name="T10" fmla="*/ 0 w 41"/>
                    <a:gd name="T11" fmla="*/ 46 h 46"/>
                    <a:gd name="T12" fmla="*/ 0 w 41"/>
                    <a:gd name="T13" fmla="*/ 0 h 46"/>
                    <a:gd name="T14" fmla="*/ 41 w 41"/>
                    <a:gd name="T15" fmla="*/ 0 h 46"/>
                    <a:gd name="T16" fmla="*/ 41 w 41"/>
                    <a:gd name="T17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46">
                      <a:moveTo>
                        <a:pt x="41" y="46"/>
                      </a:moveTo>
                      <a:lnTo>
                        <a:pt x="31" y="46"/>
                      </a:lnTo>
                      <a:lnTo>
                        <a:pt x="31" y="10"/>
                      </a:lnTo>
                      <a:lnTo>
                        <a:pt x="10" y="10"/>
                      </a:lnTo>
                      <a:lnTo>
                        <a:pt x="10" y="46"/>
                      </a:lnTo>
                      <a:lnTo>
                        <a:pt x="0" y="46"/>
                      </a:lnTo>
                      <a:lnTo>
                        <a:pt x="0" y="0"/>
                      </a:lnTo>
                      <a:lnTo>
                        <a:pt x="41" y="0"/>
                      </a:lnTo>
                      <a:lnTo>
                        <a:pt x="41" y="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7" name="Freeform 19"/>
                <p:cNvSpPr>
                  <a:spLocks noEditPoints="1"/>
                </p:cNvSpPr>
                <p:nvPr/>
              </p:nvSpPr>
              <p:spPr bwMode="auto">
                <a:xfrm>
                  <a:off x="5999163" y="4702175"/>
                  <a:ext cx="65087" cy="65088"/>
                </a:xfrm>
                <a:custGeom>
                  <a:avLst/>
                  <a:gdLst>
                    <a:gd name="T0" fmla="*/ 16 w 32"/>
                    <a:gd name="T1" fmla="*/ 32 h 32"/>
                    <a:gd name="T2" fmla="*/ 0 w 32"/>
                    <a:gd name="T3" fmla="*/ 16 h 32"/>
                    <a:gd name="T4" fmla="*/ 16 w 32"/>
                    <a:gd name="T5" fmla="*/ 0 h 32"/>
                    <a:gd name="T6" fmla="*/ 32 w 32"/>
                    <a:gd name="T7" fmla="*/ 16 h 32"/>
                    <a:gd name="T8" fmla="*/ 16 w 32"/>
                    <a:gd name="T9" fmla="*/ 32 h 32"/>
                    <a:gd name="T10" fmla="*/ 16 w 32"/>
                    <a:gd name="T11" fmla="*/ 8 h 32"/>
                    <a:gd name="T12" fmla="*/ 8 w 32"/>
                    <a:gd name="T13" fmla="*/ 16 h 32"/>
                    <a:gd name="T14" fmla="*/ 16 w 32"/>
                    <a:gd name="T15" fmla="*/ 24 h 32"/>
                    <a:gd name="T16" fmla="*/ 24 w 32"/>
                    <a:gd name="T17" fmla="*/ 16 h 32"/>
                    <a:gd name="T18" fmla="*/ 16 w 32"/>
                    <a:gd name="T19" fmla="*/ 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32"/>
                      </a:moveTo>
                      <a:cubicBezTo>
                        <a:pt x="7" y="32"/>
                        <a:pt x="0" y="25"/>
                        <a:pt x="0" y="16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25" y="0"/>
                        <a:pt x="32" y="7"/>
                        <a:pt x="32" y="16"/>
                      </a:cubicBezTo>
                      <a:cubicBezTo>
                        <a:pt x="32" y="25"/>
                        <a:pt x="25" y="32"/>
                        <a:pt x="16" y="32"/>
                      </a:cubicBezTo>
                      <a:moveTo>
                        <a:pt x="16" y="8"/>
                      </a:moveTo>
                      <a:cubicBezTo>
                        <a:pt x="12" y="8"/>
                        <a:pt x="8" y="12"/>
                        <a:pt x="8" y="16"/>
                      </a:cubicBezTo>
                      <a:cubicBezTo>
                        <a:pt x="8" y="20"/>
                        <a:pt x="12" y="24"/>
                        <a:pt x="16" y="24"/>
                      </a:cubicBezTo>
                      <a:cubicBezTo>
                        <a:pt x="20" y="24"/>
                        <a:pt x="24" y="20"/>
                        <a:pt x="24" y="16"/>
                      </a:cubicBezTo>
                      <a:cubicBezTo>
                        <a:pt x="24" y="12"/>
                        <a:pt x="20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32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69" name="矩形 68"/>
              <p:cNvSpPr/>
              <p:nvPr/>
            </p:nvSpPr>
            <p:spPr>
              <a:xfrm>
                <a:off x="1038283" y="1294314"/>
                <a:ext cx="2351955" cy="1055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市场调研：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A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需求分析：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B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数据调研：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C</a:t>
                </a:r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 </a:t>
                </a:r>
              </a:p>
              <a:p>
                <a:pPr>
                  <a:lnSpc>
                    <a:spcPct val="114000"/>
                  </a:lnSpc>
                </a:pPr>
                <a:r>
                  <a: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界面设计：</a:t>
                </a:r>
                <a:r>
                  <a:rPr lang="en-US" altLang="zh-CN" sz="1400" dirty="0">
                    <a:solidFill>
                      <a:srgbClr val="1F9E2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D</a:t>
                </a: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74" name="矩形 73"/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文本框 19"/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07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77" name="直接连接符 76"/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直接连接符 113"/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D586C6A2-6566-4B93-B818-0FF5E36F6A94}"/>
              </a:ext>
            </a:extLst>
          </p:cNvPr>
          <p:cNvSpPr/>
          <p:nvPr/>
        </p:nvSpPr>
        <p:spPr>
          <a:xfrm>
            <a:off x="170073" y="1329913"/>
            <a:ext cx="2607215" cy="190896"/>
          </a:xfrm>
          <a:prstGeom prst="rect">
            <a:avLst/>
          </a:prstGeom>
          <a:solidFill>
            <a:srgbClr val="1F9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A32E004-830E-4577-8BBD-B2205CF0F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6495697"/>
              </p:ext>
            </p:extLst>
          </p:nvPr>
        </p:nvGraphicFramePr>
        <p:xfrm>
          <a:off x="2913382" y="1329912"/>
          <a:ext cx="6050858" cy="3218372"/>
        </p:xfrm>
        <a:graphic>
          <a:graphicData uri="http://schemas.openxmlformats.org/drawingml/2006/table">
            <a:tbl>
              <a:tblPr/>
              <a:tblGrid>
                <a:gridCol w="1678103">
                  <a:extLst>
                    <a:ext uri="{9D8B030D-6E8A-4147-A177-3AD203B41FA5}">
                      <a16:colId xmlns:a16="http://schemas.microsoft.com/office/drawing/2014/main" val="3404968945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4092909176"/>
                    </a:ext>
                  </a:extLst>
                </a:gridCol>
                <a:gridCol w="451797">
                  <a:extLst>
                    <a:ext uri="{9D8B030D-6E8A-4147-A177-3AD203B41FA5}">
                      <a16:colId xmlns:a16="http://schemas.microsoft.com/office/drawing/2014/main" val="4237322737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1213323491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1600219653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2923685492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138442567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86729794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563780155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2158734265"/>
                    </a:ext>
                  </a:extLst>
                </a:gridCol>
                <a:gridCol w="435662">
                  <a:extLst>
                    <a:ext uri="{9D8B030D-6E8A-4147-A177-3AD203B41FA5}">
                      <a16:colId xmlns:a16="http://schemas.microsoft.com/office/drawing/2014/main" val="1141720190"/>
                    </a:ext>
                  </a:extLst>
                </a:gridCol>
              </a:tblGrid>
              <a:tr h="4951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                              周 数</a:t>
                      </a:r>
                      <a:br>
                        <a:rPr lang="zh-CN" alt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zh-CN" alt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任务：人员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637359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A：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杨帆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8158471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B：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杨帆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128237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：刘世隆，戴涵文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7249859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D：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张艺璇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633031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：冯英杰，万嘉鹏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FFC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9E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860750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：刘世隆，戴涵文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6737216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G：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张艺璇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5656456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：冯英杰，万嘉鹏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4732200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：刘世隆，戴涵文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791176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J：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杨帆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610120"/>
                  </a:ext>
                </a:extLst>
              </a:tr>
              <a:tr h="247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K：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杨帆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298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71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5" grpId="0"/>
      <p:bldP spid="73" grpId="0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2490" y="524010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盈利方式与风险估计</a:t>
            </a:r>
            <a:endParaRPr lang="en-US" altLang="zh-CN" sz="2400" dirty="0">
              <a:solidFill>
                <a:srgbClr val="1F9E2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F66E9006-7D11-4A8D-980C-676A3D64DEA0}"/>
              </a:ext>
            </a:extLst>
          </p:cNvPr>
          <p:cNvSpPr/>
          <p:nvPr/>
        </p:nvSpPr>
        <p:spPr>
          <a:xfrm>
            <a:off x="412490" y="877466"/>
            <a:ext cx="20842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 function of our software</a:t>
            </a:r>
          </a:p>
        </p:txBody>
      </p: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7B551B7C-3085-45B7-AD9A-DDBD862D7E95}"/>
              </a:ext>
            </a:extLst>
          </p:cNvPr>
          <p:cNvGrpSpPr/>
          <p:nvPr/>
        </p:nvGrpSpPr>
        <p:grpSpPr>
          <a:xfrm>
            <a:off x="8848962" y="411510"/>
            <a:ext cx="338554" cy="661800"/>
            <a:chOff x="8848962" y="411510"/>
            <a:chExt cx="338554" cy="661800"/>
          </a:xfrm>
        </p:grpSpPr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7BF09BE6-49DD-4A8B-BBB7-2F60D37E96AA}"/>
                </a:ext>
              </a:extLst>
            </p:cNvPr>
            <p:cNvSpPr/>
            <p:nvPr/>
          </p:nvSpPr>
          <p:spPr>
            <a:xfrm>
              <a:off x="8892480" y="411510"/>
              <a:ext cx="251520" cy="661800"/>
            </a:xfrm>
            <a:prstGeom prst="rect">
              <a:avLst/>
            </a:prstGeom>
            <a:solidFill>
              <a:srgbClr val="394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0" name="文本框 19">
              <a:extLst>
                <a:ext uri="{FF2B5EF4-FFF2-40B4-BE49-F238E27FC236}">
                  <a16:creationId xmlns:a16="http://schemas.microsoft.com/office/drawing/2014/main" id="{7EE51A3D-402D-4478-94DC-9781B8539201}"/>
                </a:ext>
              </a:extLst>
            </p:cNvPr>
            <p:cNvSpPr txBox="1"/>
            <p:nvPr/>
          </p:nvSpPr>
          <p:spPr>
            <a:xfrm rot="5400000">
              <a:off x="8688849" y="572863"/>
              <a:ext cx="6587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PAGE   08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8C60DD44-8ABA-4588-A036-5D36DD67D7B2}"/>
                </a:ext>
              </a:extLst>
            </p:cNvPr>
            <p:cNvGrpSpPr/>
            <p:nvPr/>
          </p:nvGrpSpPr>
          <p:grpSpPr>
            <a:xfrm>
              <a:off x="8964240" y="818664"/>
              <a:ext cx="108000" cy="8629"/>
              <a:chOff x="8953171" y="847239"/>
              <a:chExt cx="130138" cy="8629"/>
            </a:xfrm>
          </p:grpSpPr>
          <p:cxnSp>
            <p:nvCxnSpPr>
              <p:cNvPr id="142" name="直接连接符 141">
                <a:extLst>
                  <a:ext uri="{FF2B5EF4-FFF2-40B4-BE49-F238E27FC236}">
                    <a16:creationId xmlns:a16="http://schemas.microsoft.com/office/drawing/2014/main" id="{AFA1E050-1B93-4229-A940-39826C921CB3}"/>
                  </a:ext>
                </a:extLst>
              </p:cNvPr>
              <p:cNvCxnSpPr/>
              <p:nvPr/>
            </p:nvCxnSpPr>
            <p:spPr>
              <a:xfrm>
                <a:off x="8953171" y="855868"/>
                <a:ext cx="130138" cy="0"/>
              </a:xfrm>
              <a:prstGeom prst="line">
                <a:avLst/>
              </a:prstGeom>
              <a:ln w="3175">
                <a:solidFill>
                  <a:srgbClr val="2833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>
                <a:extLst>
                  <a:ext uri="{FF2B5EF4-FFF2-40B4-BE49-F238E27FC236}">
                    <a16:creationId xmlns:a16="http://schemas.microsoft.com/office/drawing/2014/main" id="{4B2BA902-CD4A-4E4B-85FF-9E273500FAC5}"/>
                  </a:ext>
                </a:extLst>
              </p:cNvPr>
              <p:cNvCxnSpPr/>
              <p:nvPr/>
            </p:nvCxnSpPr>
            <p:spPr>
              <a:xfrm>
                <a:off x="8953171" y="847239"/>
                <a:ext cx="130138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内容占位符 2">
            <a:extLst>
              <a:ext uri="{FF2B5EF4-FFF2-40B4-BE49-F238E27FC236}">
                <a16:creationId xmlns:a16="http://schemas.microsoft.com/office/drawing/2014/main" id="{09CEBBCE-3680-4AAA-ADD7-56B116F6C1EE}"/>
              </a:ext>
            </a:extLst>
          </p:cNvPr>
          <p:cNvSpPr txBox="1">
            <a:spLocks/>
          </p:cNvSpPr>
          <p:nvPr/>
        </p:nvSpPr>
        <p:spPr>
          <a:xfrm>
            <a:off x="575556" y="1492532"/>
            <a:ext cx="6711696" cy="249175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sz="20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采用模型：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增量模型，计划实现包括量化心理状况测试、长期跟踪心理状态的图表等核心功能，并在此基础上增加功能，例如心理咨询，行为建议等</a:t>
            </a:r>
          </a:p>
          <a:p>
            <a:r>
              <a:rPr lang="zh-CN" altLang="zh-CN" sz="20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风险估计：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主要风险来自用户对个人</a:t>
            </a:r>
            <a:r>
              <a:rPr lang="zh-CN" altLang="zh-CN" sz="20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隐私的保护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心理，若软件面市，应就隐私保护方面与用户签订协议以有效保护用户隐私</a:t>
            </a:r>
          </a:p>
          <a:p>
            <a:r>
              <a:rPr lang="zh-CN" altLang="zh-CN" sz="20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盈利方式：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主要来自于心理咨询相关的</a:t>
            </a:r>
            <a:r>
              <a:rPr lang="zh-CN" altLang="zh-CN" sz="2000" dirty="0">
                <a:solidFill>
                  <a:srgbClr val="1F9E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广告费用</a:t>
            </a:r>
          </a:p>
        </p:txBody>
      </p:sp>
    </p:spTree>
    <p:extLst>
      <p:ext uri="{BB962C8B-B14F-4D97-AF65-F5344CB8AC3E}">
        <p14:creationId xmlns:p14="http://schemas.microsoft.com/office/powerpoint/2010/main" val="98398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imgsa.baidu.com/timg?image&amp;quality=80&amp;size=b9999_10000&amp;sec=1540559746387&amp;di=a7648f47cfe19d4b191b5135a91be601&amp;imgtype=0&amp;src=http%3A%2F%2Fimagedb.pxmsw.cn%2Fapi%2Fimage%2F81477039255_8.jpg">
            <a:extLst>
              <a:ext uri="{FF2B5EF4-FFF2-40B4-BE49-F238E27FC236}">
                <a16:creationId xmlns:a16="http://schemas.microsoft.com/office/drawing/2014/main" id="{11B3D97B-B978-4D0E-AE10-79485C8E86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55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/>
          <p:cNvSpPr/>
          <p:nvPr/>
        </p:nvSpPr>
        <p:spPr>
          <a:xfrm>
            <a:off x="7524328" y="1383618"/>
            <a:ext cx="1015663" cy="2862322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  <a:cs typeface="Arial" panose="020B0604020202020204" pitchFamily="34" charset="0"/>
              </a:rPr>
              <a:t>谢谢大家</a:t>
            </a:r>
            <a:endParaRPr lang="en-US" altLang="zh-CN" sz="54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03238" y="0"/>
            <a:ext cx="1944526" cy="1563154"/>
            <a:chOff x="503238" y="0"/>
            <a:chExt cx="1944526" cy="1563154"/>
          </a:xfrm>
        </p:grpSpPr>
        <p:sp>
          <p:nvSpPr>
            <p:cNvPr id="5" name="矩形 4"/>
            <p:cNvSpPr/>
            <p:nvPr/>
          </p:nvSpPr>
          <p:spPr>
            <a:xfrm>
              <a:off x="503238" y="0"/>
              <a:ext cx="1944526" cy="1563154"/>
            </a:xfrm>
            <a:prstGeom prst="rect">
              <a:avLst/>
            </a:prstGeom>
            <a:solidFill>
              <a:srgbClr val="1F9E2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38323" y="437526"/>
              <a:ext cx="134363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Century Gothic" panose="020B0502020202020204" pitchFamily="34" charset="0"/>
                  <a:cs typeface="Arial" panose="020B0604020202020204" pitchFamily="34" charset="0"/>
                </a:rPr>
                <a:t>ERROR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533867" y="899265"/>
              <a:ext cx="1704313" cy="613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冯英杰 万嘉鹏 刘世隆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张艺璇 戴涵文 杨帆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942829" y="509599"/>
              <a:ext cx="362725" cy="367692"/>
              <a:chOff x="9363075" y="4967288"/>
              <a:chExt cx="463551" cy="469900"/>
            </a:xfrm>
            <a:solidFill>
              <a:schemeClr val="bg1">
                <a:alpha val="48000"/>
              </a:schemeClr>
            </a:solidFill>
          </p:grpSpPr>
          <p:sp>
            <p:nvSpPr>
              <p:cNvPr id="21" name="Freeform 22"/>
              <p:cNvSpPr>
                <a:spLocks/>
              </p:cNvSpPr>
              <p:nvPr/>
            </p:nvSpPr>
            <p:spPr bwMode="auto">
              <a:xfrm>
                <a:off x="9371013" y="5280025"/>
                <a:ext cx="158750" cy="150813"/>
              </a:xfrm>
              <a:custGeom>
                <a:avLst/>
                <a:gdLst>
                  <a:gd name="T0" fmla="*/ 14 w 100"/>
                  <a:gd name="T1" fmla="*/ 95 h 95"/>
                  <a:gd name="T2" fmla="*/ 0 w 100"/>
                  <a:gd name="T3" fmla="*/ 80 h 95"/>
                  <a:gd name="T4" fmla="*/ 85 w 100"/>
                  <a:gd name="T5" fmla="*/ 0 h 95"/>
                  <a:gd name="T6" fmla="*/ 100 w 100"/>
                  <a:gd name="T7" fmla="*/ 14 h 95"/>
                  <a:gd name="T8" fmla="*/ 14 w 100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95">
                    <a:moveTo>
                      <a:pt x="14" y="95"/>
                    </a:moveTo>
                    <a:lnTo>
                      <a:pt x="0" y="80"/>
                    </a:lnTo>
                    <a:lnTo>
                      <a:pt x="85" y="0"/>
                    </a:lnTo>
                    <a:lnTo>
                      <a:pt x="100" y="14"/>
                    </a:lnTo>
                    <a:lnTo>
                      <a:pt x="14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3"/>
              <p:cNvSpPr>
                <a:spLocks noEditPoints="1"/>
              </p:cNvSpPr>
              <p:nvPr/>
            </p:nvSpPr>
            <p:spPr bwMode="auto">
              <a:xfrm>
                <a:off x="9486900" y="5200650"/>
                <a:ext cx="120650" cy="120650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4"/>
              <p:cNvSpPr>
                <a:spLocks noEditPoints="1"/>
              </p:cNvSpPr>
              <p:nvPr/>
            </p:nvSpPr>
            <p:spPr bwMode="auto">
              <a:xfrm>
                <a:off x="9577388" y="4967288"/>
                <a:ext cx="249238" cy="249238"/>
              </a:xfrm>
              <a:custGeom>
                <a:avLst/>
                <a:gdLst>
                  <a:gd name="T0" fmla="*/ 32 w 66"/>
                  <a:gd name="T1" fmla="*/ 66 h 66"/>
                  <a:gd name="T2" fmla="*/ 9 w 66"/>
                  <a:gd name="T3" fmla="*/ 57 h 66"/>
                  <a:gd name="T4" fmla="*/ 0 w 66"/>
                  <a:gd name="T5" fmla="*/ 34 h 66"/>
                  <a:gd name="T6" fmla="*/ 9 w 66"/>
                  <a:gd name="T7" fmla="*/ 11 h 66"/>
                  <a:gd name="T8" fmla="*/ 20 w 66"/>
                  <a:gd name="T9" fmla="*/ 0 h 66"/>
                  <a:gd name="T10" fmla="*/ 66 w 66"/>
                  <a:gd name="T11" fmla="*/ 46 h 66"/>
                  <a:gd name="T12" fmla="*/ 55 w 66"/>
                  <a:gd name="T13" fmla="*/ 57 h 66"/>
                  <a:gd name="T14" fmla="*/ 32 w 66"/>
                  <a:gd name="T15" fmla="*/ 66 h 66"/>
                  <a:gd name="T16" fmla="*/ 20 w 66"/>
                  <a:gd name="T17" fmla="*/ 12 h 66"/>
                  <a:gd name="T18" fmla="*/ 15 w 66"/>
                  <a:gd name="T19" fmla="*/ 17 h 66"/>
                  <a:gd name="T20" fmla="*/ 8 w 66"/>
                  <a:gd name="T21" fmla="*/ 34 h 66"/>
                  <a:gd name="T22" fmla="*/ 15 w 66"/>
                  <a:gd name="T23" fmla="*/ 51 h 66"/>
                  <a:gd name="T24" fmla="*/ 32 w 66"/>
                  <a:gd name="T25" fmla="*/ 58 h 66"/>
                  <a:gd name="T26" fmla="*/ 49 w 66"/>
                  <a:gd name="T27" fmla="*/ 51 h 66"/>
                  <a:gd name="T28" fmla="*/ 54 w 66"/>
                  <a:gd name="T29" fmla="*/ 46 h 66"/>
                  <a:gd name="T30" fmla="*/ 20 w 66"/>
                  <a:gd name="T31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6" h="66">
                    <a:moveTo>
                      <a:pt x="32" y="66"/>
                    </a:moveTo>
                    <a:cubicBezTo>
                      <a:pt x="23" y="66"/>
                      <a:pt x="15" y="63"/>
                      <a:pt x="9" y="57"/>
                    </a:cubicBezTo>
                    <a:cubicBezTo>
                      <a:pt x="3" y="51"/>
                      <a:pt x="0" y="43"/>
                      <a:pt x="0" y="34"/>
                    </a:cubicBezTo>
                    <a:cubicBezTo>
                      <a:pt x="0" y="25"/>
                      <a:pt x="3" y="17"/>
                      <a:pt x="9" y="1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49" y="63"/>
                      <a:pt x="41" y="66"/>
                      <a:pt x="32" y="66"/>
                    </a:cubicBezTo>
                    <a:moveTo>
                      <a:pt x="20" y="12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22"/>
                      <a:pt x="8" y="28"/>
                      <a:pt x="8" y="34"/>
                    </a:cubicBezTo>
                    <a:cubicBezTo>
                      <a:pt x="8" y="40"/>
                      <a:pt x="10" y="46"/>
                      <a:pt x="15" y="51"/>
                    </a:cubicBezTo>
                    <a:cubicBezTo>
                      <a:pt x="20" y="56"/>
                      <a:pt x="26" y="58"/>
                      <a:pt x="32" y="58"/>
                    </a:cubicBezTo>
                    <a:cubicBezTo>
                      <a:pt x="38" y="58"/>
                      <a:pt x="44" y="56"/>
                      <a:pt x="49" y="51"/>
                    </a:cubicBezTo>
                    <a:cubicBezTo>
                      <a:pt x="54" y="46"/>
                      <a:pt x="54" y="46"/>
                      <a:pt x="54" y="46"/>
                    </a:cubicBezTo>
                    <a:lnTo>
                      <a:pt x="2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5"/>
              <p:cNvSpPr>
                <a:spLocks/>
              </p:cNvSpPr>
              <p:nvPr/>
            </p:nvSpPr>
            <p:spPr bwMode="auto">
              <a:xfrm>
                <a:off x="9363075" y="5065713"/>
                <a:ext cx="365125" cy="371475"/>
              </a:xfrm>
              <a:custGeom>
                <a:avLst/>
                <a:gdLst>
                  <a:gd name="T0" fmla="*/ 0 w 230"/>
                  <a:gd name="T1" fmla="*/ 234 h 234"/>
                  <a:gd name="T2" fmla="*/ 22 w 230"/>
                  <a:gd name="T3" fmla="*/ 49 h 234"/>
                  <a:gd name="T4" fmla="*/ 112 w 230"/>
                  <a:gd name="T5" fmla="*/ 0 h 234"/>
                  <a:gd name="T6" fmla="*/ 121 w 230"/>
                  <a:gd name="T7" fmla="*/ 16 h 234"/>
                  <a:gd name="T8" fmla="*/ 41 w 230"/>
                  <a:gd name="T9" fmla="*/ 61 h 234"/>
                  <a:gd name="T10" fmla="*/ 24 w 230"/>
                  <a:gd name="T11" fmla="*/ 211 h 234"/>
                  <a:gd name="T12" fmla="*/ 185 w 230"/>
                  <a:gd name="T13" fmla="*/ 180 h 234"/>
                  <a:gd name="T14" fmla="*/ 211 w 230"/>
                  <a:gd name="T15" fmla="*/ 111 h 234"/>
                  <a:gd name="T16" fmla="*/ 230 w 230"/>
                  <a:gd name="T17" fmla="*/ 116 h 234"/>
                  <a:gd name="T18" fmla="*/ 199 w 230"/>
                  <a:gd name="T19" fmla="*/ 199 h 234"/>
                  <a:gd name="T20" fmla="*/ 0 w 230"/>
                  <a:gd name="T21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0" h="234">
                    <a:moveTo>
                      <a:pt x="0" y="234"/>
                    </a:moveTo>
                    <a:lnTo>
                      <a:pt x="22" y="49"/>
                    </a:lnTo>
                    <a:lnTo>
                      <a:pt x="112" y="0"/>
                    </a:lnTo>
                    <a:lnTo>
                      <a:pt x="121" y="16"/>
                    </a:lnTo>
                    <a:lnTo>
                      <a:pt x="41" y="61"/>
                    </a:lnTo>
                    <a:lnTo>
                      <a:pt x="24" y="211"/>
                    </a:lnTo>
                    <a:lnTo>
                      <a:pt x="185" y="180"/>
                    </a:lnTo>
                    <a:lnTo>
                      <a:pt x="211" y="111"/>
                    </a:lnTo>
                    <a:lnTo>
                      <a:pt x="230" y="116"/>
                    </a:lnTo>
                    <a:lnTo>
                      <a:pt x="199" y="199"/>
                    </a:lnTo>
                    <a:lnTo>
                      <a:pt x="0" y="2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3" name="12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95639" y="-14806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微笑PPT - 小A">
  <a:themeElements>
    <a:clrScheme name="微笑PPT - 小A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E20000"/>
      </a:accent1>
      <a:accent2>
        <a:srgbClr val="CC0000"/>
      </a:accent2>
      <a:accent3>
        <a:srgbClr val="FFFFFF"/>
      </a:accent3>
      <a:accent4>
        <a:srgbClr val="000000"/>
      </a:accent4>
      <a:accent5>
        <a:srgbClr val="EEAAAA"/>
      </a:accent5>
      <a:accent6>
        <a:srgbClr val="B90000"/>
      </a:accent6>
      <a:hlink>
        <a:srgbClr val="800000"/>
      </a:hlink>
      <a:folHlink>
        <a:srgbClr val="FFCC00"/>
      </a:folHlink>
    </a:clrScheme>
    <a:fontScheme name="微笑PPT - 小A">
      <a:majorFont>
        <a:latin typeface="Arial"/>
        <a:ea typeface="微软雅黑"/>
        <a:cs typeface="宋体"/>
      </a:majorFont>
      <a:minorFont>
        <a:latin typeface="Arial"/>
        <a:ea typeface="微软雅黑"/>
        <a:cs typeface="宋体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华文细黑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华文细黑" pitchFamily="2" charset="-122"/>
          </a:defRPr>
        </a:defPPr>
      </a:lstStyle>
    </a:lnDef>
  </a:objectDefaults>
  <a:extraClrSchemeLst>
    <a:extraClrScheme>
      <a:clrScheme name="微笑PPT - 小A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E20000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EEAAAA"/>
        </a:accent5>
        <a:accent6>
          <a:srgbClr val="B90000"/>
        </a:accent6>
        <a:hlink>
          <a:srgbClr val="8000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2082</TotalTime>
  <Words>563</Words>
  <Application>Microsoft Office PowerPoint</Application>
  <PresentationFormat>全屏显示(16:9)</PresentationFormat>
  <Paragraphs>135</Paragraphs>
  <Slides>9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等线</vt:lpstr>
      <vt:lpstr>等线 Light</vt:lpstr>
      <vt:lpstr>方正幼线简体</vt:lpstr>
      <vt:lpstr>华康娃娃体W5(P)</vt:lpstr>
      <vt:lpstr>宋体</vt:lpstr>
      <vt:lpstr>微软雅黑</vt:lpstr>
      <vt:lpstr>Arial</vt:lpstr>
      <vt:lpstr>Calibri</vt:lpstr>
      <vt:lpstr>Century Gothic</vt:lpstr>
      <vt:lpstr>Wingdings</vt:lpstr>
      <vt:lpstr>Office 主题​​</vt:lpstr>
      <vt:lpstr>微笑PPT - 小A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yh</dc:creator>
  <cp:lastModifiedBy>Liu SLong</cp:lastModifiedBy>
  <cp:revision>129</cp:revision>
  <dcterms:created xsi:type="dcterms:W3CDTF">2014-08-01T07:00:40Z</dcterms:created>
  <dcterms:modified xsi:type="dcterms:W3CDTF">2018-10-26T11:53:48Z</dcterms:modified>
</cp:coreProperties>
</file>

<file path=docProps/thumbnail.jpeg>
</file>